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3/14/2017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ROOFVOGELS EN UILEN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200" b="1" dirty="0" smtClean="0"/>
              <a:t>LES 13 – BLOKBOEK NATUUR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283207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VOGELS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Er zijn heel veel verschillende vogels op aarde;</a:t>
            </a:r>
          </a:p>
          <a:p>
            <a:r>
              <a:rPr lang="nl-NL" dirty="0" smtClean="0"/>
              <a:t>Vogels hebben veel verschillende leefgebieden:</a:t>
            </a:r>
          </a:p>
          <a:p>
            <a:pPr lvl="1"/>
            <a:r>
              <a:rPr lang="nl-NL" dirty="0" smtClean="0"/>
              <a:t>Je vindt ze in warme gebieden (woestijnen en oerwouden bijvoorbeeld)</a:t>
            </a:r>
          </a:p>
          <a:p>
            <a:pPr lvl="1"/>
            <a:r>
              <a:rPr lang="nl-NL" dirty="0" smtClean="0"/>
              <a:t>Je vindt ze in koude gebieden (in de poolgebieden)</a:t>
            </a:r>
          </a:p>
          <a:p>
            <a:pPr lvl="1"/>
            <a:r>
              <a:rPr lang="nl-NL" dirty="0" smtClean="0"/>
              <a:t>Je vindt ze in bossen, maar ook in steden en bij oceanen </a:t>
            </a:r>
          </a:p>
          <a:p>
            <a:r>
              <a:rPr lang="nl-NL" dirty="0" smtClean="0"/>
              <a:t>Alle vogels hebben een aantal gemeenschappelijke kenmerken:</a:t>
            </a:r>
          </a:p>
          <a:p>
            <a:pPr lvl="1"/>
            <a:r>
              <a:rPr lang="nl-NL" dirty="0" smtClean="0"/>
              <a:t>Ze hebben allen veren</a:t>
            </a:r>
          </a:p>
          <a:p>
            <a:pPr lvl="1"/>
            <a:r>
              <a:rPr lang="nl-NL" dirty="0" smtClean="0"/>
              <a:t>Ze hebben allen vleugels</a:t>
            </a:r>
          </a:p>
          <a:p>
            <a:pPr lvl="1"/>
            <a:r>
              <a:rPr lang="nl-NL" dirty="0" smtClean="0"/>
              <a:t>Ze hebben allen een snavel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66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GROEPEN VOGELS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Omdat er zoveel verschillende soorten vogels zijn, zijn ze ingedeeld in groepen. Zo zijn er onder andere de volgende groepen vogels:</a:t>
            </a:r>
          </a:p>
          <a:p>
            <a:pPr marL="0" indent="0">
              <a:buNone/>
            </a:pPr>
            <a:endParaRPr lang="nl-NL" dirty="0" smtClean="0"/>
          </a:p>
          <a:p>
            <a:pPr lvl="1"/>
            <a:r>
              <a:rPr lang="nl-NL" dirty="0" smtClean="0"/>
              <a:t>Watervogels</a:t>
            </a:r>
          </a:p>
          <a:p>
            <a:pPr marL="274320" lvl="1" indent="0">
              <a:buNone/>
            </a:pPr>
            <a:endParaRPr lang="nl-NL" dirty="0" smtClean="0"/>
          </a:p>
          <a:p>
            <a:pPr lvl="1"/>
            <a:r>
              <a:rPr lang="nl-NL" dirty="0" smtClean="0"/>
              <a:t>Zangvogels</a:t>
            </a:r>
          </a:p>
          <a:p>
            <a:pPr marL="274320" lvl="1" indent="0">
              <a:buNone/>
            </a:pPr>
            <a:endParaRPr lang="nl-NL" dirty="0" smtClean="0"/>
          </a:p>
          <a:p>
            <a:pPr lvl="1"/>
            <a:r>
              <a:rPr lang="nl-NL" dirty="0" smtClean="0"/>
              <a:t>Papegaaien</a:t>
            </a:r>
          </a:p>
          <a:p>
            <a:pPr marL="274320" lvl="1" indent="0">
              <a:buNone/>
            </a:pPr>
            <a:endParaRPr lang="nl-NL" dirty="0" smtClean="0"/>
          </a:p>
          <a:p>
            <a:pPr lvl="1"/>
            <a:r>
              <a:rPr lang="nl-NL" dirty="0" smtClean="0"/>
              <a:t>Uilen</a:t>
            </a:r>
          </a:p>
          <a:p>
            <a:pPr marL="274320" lvl="1" indent="0">
              <a:buNone/>
            </a:pPr>
            <a:endParaRPr lang="nl-NL" dirty="0" smtClean="0"/>
          </a:p>
          <a:p>
            <a:pPr lvl="1"/>
            <a:r>
              <a:rPr lang="nl-NL" dirty="0" smtClean="0"/>
              <a:t>Roofvogels</a:t>
            </a:r>
            <a:endParaRPr lang="nl-NL" dirty="0"/>
          </a:p>
        </p:txBody>
      </p:sp>
      <p:pic>
        <p:nvPicPr>
          <p:cNvPr id="1026" name="Picture 2" descr="https://thumbs.dreamstime.com/z/watervogel-1022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5" b="23168"/>
          <a:stretch/>
        </p:blipFill>
        <p:spPr bwMode="auto">
          <a:xfrm>
            <a:off x="4353471" y="2824877"/>
            <a:ext cx="2234974" cy="88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a/a1/Sialia_sialisPCCA20070128-0764B.jpg/266px-Sialia_sialisPCCA20070128-076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85" y="3265100"/>
            <a:ext cx="1510197" cy="117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157130" y="3265100"/>
            <a:ext cx="10671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 flipV="1">
            <a:off x="2985468" y="3928056"/>
            <a:ext cx="4252459" cy="15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static6.depositphotos.com/1034895/542/i/950/depositphotos_5421144-stock-photo-ara-parro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97" y="3971185"/>
            <a:ext cx="1292918" cy="127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echte verbindingslijn met pijl 11"/>
          <p:cNvCxnSpPr/>
          <p:nvPr/>
        </p:nvCxnSpPr>
        <p:spPr>
          <a:xfrm>
            <a:off x="2985468" y="4606708"/>
            <a:ext cx="24854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://thumbs.werkaandemuur.nl/3b157c18ebf22abff547506604b5749c_500x500_f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85" y="4601886"/>
            <a:ext cx="1760945" cy="14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Rechte verbindingslijn met pijl 13"/>
          <p:cNvCxnSpPr/>
          <p:nvPr/>
        </p:nvCxnSpPr>
        <p:spPr>
          <a:xfrm>
            <a:off x="2356834" y="5245164"/>
            <a:ext cx="4947120" cy="13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https://images.e-vision.nl/vbn/images/optimized/1d7a4969-08d7-41b6-91e4-48ed67b303dd.png&amp;h=370&amp;w=370&amp;v=14866543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24" y="5250292"/>
            <a:ext cx="1241135" cy="124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Rechte verbindingslijn met pijl 15"/>
          <p:cNvCxnSpPr/>
          <p:nvPr/>
        </p:nvCxnSpPr>
        <p:spPr>
          <a:xfrm flipV="1">
            <a:off x="2985468" y="5870860"/>
            <a:ext cx="1368003" cy="9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36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Roofvogels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Meeste roofvogels zijn vleeseters</a:t>
            </a:r>
          </a:p>
          <a:p>
            <a:pPr lvl="1"/>
            <a:r>
              <a:rPr lang="nl-NL" dirty="0" smtClean="0"/>
              <a:t>Moeten op jacht om aan voedsel te komen</a:t>
            </a:r>
          </a:p>
          <a:p>
            <a:endParaRPr lang="nl-NL" dirty="0" smtClean="0"/>
          </a:p>
          <a:p>
            <a:r>
              <a:rPr lang="nl-NL" dirty="0" smtClean="0"/>
              <a:t>Met hun klauwen grijpen ze hun prooi</a:t>
            </a:r>
          </a:p>
          <a:p>
            <a:r>
              <a:rPr lang="nl-NL" dirty="0" smtClean="0"/>
              <a:t>Hebben een kleine kop en een kromme snavel</a:t>
            </a:r>
          </a:p>
          <a:p>
            <a:r>
              <a:rPr lang="nl-NL" dirty="0" smtClean="0"/>
              <a:t>Hebben scherpe ogen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Sommige roofvogels zijn aaseters</a:t>
            </a:r>
          </a:p>
          <a:p>
            <a:pPr lvl="1"/>
            <a:r>
              <a:rPr lang="nl-NL" dirty="0" smtClean="0"/>
              <a:t>Zij hoeven niet op jacht, maar eten de restjes van een dood dier</a:t>
            </a:r>
          </a:p>
        </p:txBody>
      </p:sp>
      <p:pic>
        <p:nvPicPr>
          <p:cNvPr id="2050" name="Picture 2" descr="http://www.eaglewatch.nl/roofvogels/Accipitres/Accipitidae/Accipitrinae/Buizerd/Buteo_buteo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75" y="484632"/>
            <a:ext cx="2844193" cy="202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4/4e/White-backed_vultures_eating_a_dead_wildebeest.JPG/1200px-White-backed_vultures_eating_a_dead_wildebe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75" y="3036846"/>
            <a:ext cx="2959888" cy="221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03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BIDDEN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Een roofvogel kan in de lucht blijven hangen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Dit wordt bidden genoemd:</a:t>
            </a:r>
          </a:p>
          <a:p>
            <a:pPr lvl="1"/>
            <a:r>
              <a:rPr lang="nl-NL" dirty="0"/>
              <a:t>De vogel hangt stil in de lucht</a:t>
            </a:r>
          </a:p>
          <a:p>
            <a:pPr lvl="1"/>
            <a:r>
              <a:rPr lang="nl-NL" dirty="0"/>
              <a:t>Hij kijkt heel scherp naar beneden of er een prooi is</a:t>
            </a:r>
          </a:p>
          <a:p>
            <a:pPr lvl="1"/>
            <a:r>
              <a:rPr lang="nl-NL" dirty="0"/>
              <a:t>Als hij zijn prooi ziet, brengt hij zijn vleugels tegen zijn lijf</a:t>
            </a:r>
          </a:p>
          <a:p>
            <a:pPr lvl="1"/>
            <a:r>
              <a:rPr lang="nl-NL" dirty="0"/>
              <a:t>Hij valt razendsnel naar beneden</a:t>
            </a:r>
          </a:p>
          <a:p>
            <a:pPr lvl="1"/>
            <a:r>
              <a:rPr lang="nl-NL" dirty="0"/>
              <a:t>Vlak voor hij bij zijn prooi is, spreidt hij zijn staart en vleugels</a:t>
            </a:r>
          </a:p>
          <a:p>
            <a:pPr lvl="1"/>
            <a:r>
              <a:rPr lang="nl-NL" dirty="0"/>
              <a:t>Hij grijpt de prooi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Het Nederlandse woord bidden is echter een foutje</a:t>
            </a:r>
          </a:p>
          <a:p>
            <a:pPr lvl="1"/>
            <a:r>
              <a:rPr lang="nl-NL" dirty="0" smtClean="0"/>
              <a:t>Het woord komt namelijk uit Engels: </a:t>
            </a:r>
            <a:r>
              <a:rPr lang="nl-NL" dirty="0" err="1" smtClean="0"/>
              <a:t>pr</a:t>
            </a:r>
            <a:r>
              <a:rPr lang="nl-NL" b="1" u="sng" dirty="0" err="1" smtClean="0"/>
              <a:t>e</a:t>
            </a:r>
            <a:r>
              <a:rPr lang="nl-NL" dirty="0" err="1" smtClean="0"/>
              <a:t>y</a:t>
            </a:r>
            <a:r>
              <a:rPr lang="nl-NL" dirty="0" smtClean="0"/>
              <a:t> (=prooi)</a:t>
            </a:r>
          </a:p>
          <a:p>
            <a:pPr lvl="1"/>
            <a:r>
              <a:rPr lang="nl-NL" dirty="0" smtClean="0"/>
              <a:t>Het is ooit vertaal als bidden (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pr</a:t>
            </a:r>
            <a:r>
              <a:rPr lang="nl-NL" b="1" u="sng" dirty="0" err="1" smtClean="0"/>
              <a:t>a</a:t>
            </a:r>
            <a:r>
              <a:rPr lang="nl-NL" dirty="0" err="1" smtClean="0"/>
              <a:t>y</a:t>
            </a:r>
            <a:r>
              <a:rPr lang="nl-NL" dirty="0" smtClean="0"/>
              <a:t>)</a:t>
            </a:r>
          </a:p>
        </p:txBody>
      </p:sp>
      <p:pic>
        <p:nvPicPr>
          <p:cNvPr id="3074" name="Picture 2" descr="http://www.natuurfoto-zeevang.nl/vogelalbum/Roofvogels-Uilen/torenvalk%20aan%20het%20bid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30" y="1203557"/>
            <a:ext cx="3177949" cy="222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.bp.blogspot.com/-xBHk7ENTqzM/UW2u2EDWZTI/AAAAAAAAEJE/gqkbZhrms4g/s1600/val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31" y="3616410"/>
            <a:ext cx="3177949" cy="21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61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Nachtroofvogels</a:t>
            </a:r>
          </a:p>
          <a:p>
            <a:pPr lvl="1"/>
            <a:r>
              <a:rPr lang="nl-NL" dirty="0" smtClean="0"/>
              <a:t>Jagen ‘s nachts</a:t>
            </a:r>
          </a:p>
          <a:p>
            <a:r>
              <a:rPr lang="nl-NL" dirty="0" smtClean="0"/>
              <a:t>Hebben goede ogen, maar nog betere oren</a:t>
            </a:r>
          </a:p>
          <a:p>
            <a:pPr lvl="1"/>
            <a:r>
              <a:rPr lang="nl-NL" dirty="0" smtClean="0"/>
              <a:t>Ogen kunnen niet naar links en naar echts bewogen worden</a:t>
            </a:r>
          </a:p>
          <a:p>
            <a:pPr lvl="1"/>
            <a:r>
              <a:rPr lang="nl-NL" dirty="0" smtClean="0"/>
              <a:t>Kunnen van dichtbij niet goed zien</a:t>
            </a:r>
          </a:p>
          <a:p>
            <a:r>
              <a:rPr lang="nl-NL" dirty="0" smtClean="0"/>
              <a:t>Snavel is kleiner dan dat van een roofvogel</a:t>
            </a:r>
          </a:p>
          <a:p>
            <a:r>
              <a:rPr lang="nl-NL" dirty="0" smtClean="0"/>
              <a:t>Klauwen zijn ook anders dan die van een roofvogel </a:t>
            </a:r>
          </a:p>
          <a:p>
            <a:pPr lvl="1"/>
            <a:r>
              <a:rPr lang="nl-NL" dirty="0" smtClean="0"/>
              <a:t>Hebben 2 klauwen voor en 2 klauwen achter</a:t>
            </a:r>
            <a:endParaRPr lang="nl-NL" dirty="0"/>
          </a:p>
        </p:txBody>
      </p:sp>
      <p:pic>
        <p:nvPicPr>
          <p:cNvPr id="4098" name="Picture 2" descr="http://spreekbeurten.info/uil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61" y="259388"/>
            <a:ext cx="284797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humbs.dreamstime.com/z/europees-aziatische-de-eagle-uil-klauwen-bubo-bubo-5089716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3"/>
          <a:stretch/>
        </p:blipFill>
        <p:spPr bwMode="auto">
          <a:xfrm>
            <a:off x="8654603" y="3637398"/>
            <a:ext cx="3196733" cy="205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4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VOEDSELKETEn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http://f.jwwb.nl/public/2/b/2/voedselketen/voedselweb1bos.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3" y="0"/>
            <a:ext cx="7298028" cy="69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100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hout]]</Template>
  <TotalTime>34</TotalTime>
  <Words>314</Words>
  <Application>Microsoft Office PowerPoint</Application>
  <PresentationFormat>Breedbeeld</PresentationFormat>
  <Paragraphs>58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Rockwell</vt:lpstr>
      <vt:lpstr>Rockwell Condensed</vt:lpstr>
      <vt:lpstr>Wingdings</vt:lpstr>
      <vt:lpstr>Houttype</vt:lpstr>
      <vt:lpstr>ROOFVOGELS EN UILEN</vt:lpstr>
      <vt:lpstr>VOGELS</vt:lpstr>
      <vt:lpstr>GROEPEN VOGELS</vt:lpstr>
      <vt:lpstr>Roofvogels</vt:lpstr>
      <vt:lpstr>BIDDEN</vt:lpstr>
      <vt:lpstr>UILEN</vt:lpstr>
      <vt:lpstr>VOEDSELKETEn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ROOFVOGELS EN UILEN</dc:title>
  <dc:creator>P. van Dis</dc:creator>
  <cp:lastModifiedBy>P. van Dis</cp:lastModifiedBy>
  <cp:revision>5</cp:revision>
  <dcterms:created xsi:type="dcterms:W3CDTF">2017-03-14T10:20:59Z</dcterms:created>
  <dcterms:modified xsi:type="dcterms:W3CDTF">2017-03-14T10:55:16Z</dcterms:modified>
</cp:coreProperties>
</file>