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70" r:id="rId2"/>
    <p:sldId id="256" r:id="rId3"/>
    <p:sldId id="257" r:id="rId4"/>
    <p:sldId id="267" r:id="rId5"/>
    <p:sldId id="258" r:id="rId6"/>
    <p:sldId id="259" r:id="rId7"/>
    <p:sldId id="261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888163" cy="100203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3" autoAdjust="0"/>
    <p:restoredTop sz="94660"/>
  </p:normalViewPr>
  <p:slideViewPr>
    <p:cSldViewPr>
      <p:cViewPr>
        <p:scale>
          <a:sx n="107" d="100"/>
          <a:sy n="107" d="100"/>
        </p:scale>
        <p:origin x="-10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7EE96-42ED-4710-A758-0ED5F05CBDA6}" type="datetimeFigureOut">
              <a:rPr lang="nl-NL" smtClean="0"/>
              <a:pPr/>
              <a:t>20-3-2014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B205E-C95E-4AEF-B2D3-11C99C4C93A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6016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17102-93DE-41BE-9B4F-E19DE0A63679}" type="datetimeFigureOut">
              <a:rPr lang="nl-NL"/>
              <a:pPr>
                <a:defRPr/>
              </a:pPr>
              <a:t>20-3-2014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CD8A4-6313-492B-8E82-FCDE4E8454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5A617-FFEF-4298-8675-28284A5B20E0}" type="datetimeFigureOut">
              <a:rPr lang="nl-NL"/>
              <a:pPr>
                <a:defRPr/>
              </a:pPr>
              <a:t>20-3-2014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59A26-C744-4DBA-B443-1E129D7DA8C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8B438-12FD-4C45-B6BB-4E6F69848BD2}" type="datetimeFigureOut">
              <a:rPr lang="nl-NL"/>
              <a:pPr>
                <a:defRPr/>
              </a:pPr>
              <a:t>20-3-2014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A54E-53BE-4EEF-B11B-010FD0701D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B9185-40B4-4D55-85F1-4BC55953F106}" type="datetimeFigureOut">
              <a:rPr lang="nl-NL"/>
              <a:pPr>
                <a:defRPr/>
              </a:pPr>
              <a:t>20-3-2014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AD426-417D-41BE-88E0-96EAE3ADA13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C16BE-EFC5-47B7-9778-9E146DF39EC8}" type="datetimeFigureOut">
              <a:rPr lang="nl-NL"/>
              <a:pPr>
                <a:defRPr/>
              </a:pPr>
              <a:t>20-3-2014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F368D-9B21-4054-9FD0-73DBBDCC738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0CD7D-1FBC-4D7B-A400-9C1A33DFF049}" type="datetimeFigureOut">
              <a:rPr lang="nl-NL"/>
              <a:pPr>
                <a:defRPr/>
              </a:pPr>
              <a:t>20-3-2014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D2519-4360-409E-9110-7ED85FF4D4B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DC2E-E6FF-40ED-A7AD-10948B657200}" type="datetimeFigureOut">
              <a:rPr lang="nl-NL"/>
              <a:pPr>
                <a:defRPr/>
              </a:pPr>
              <a:t>20-3-2014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73D88-A16E-47B2-98E0-BFF5A8F747B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C8509-879E-4E5C-99C8-D4F32590D405}" type="datetimeFigureOut">
              <a:rPr lang="nl-NL"/>
              <a:pPr>
                <a:defRPr/>
              </a:pPr>
              <a:t>20-3-2014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3856E-4B0A-4291-A307-E39AC3C10D3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DB843-40D8-4A6C-9287-8048271BB5EB}" type="datetimeFigureOut">
              <a:rPr lang="nl-NL"/>
              <a:pPr>
                <a:defRPr/>
              </a:pPr>
              <a:t>20-3-2014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79E28-1FC3-417F-B8BB-11C348E2A05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456A2-B88C-492D-A5C1-8F182D158205}" type="datetimeFigureOut">
              <a:rPr lang="nl-NL"/>
              <a:pPr>
                <a:defRPr/>
              </a:pPr>
              <a:t>20-3-2014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BDBF6-6A86-4B44-A0C7-363E839D1F8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7CA6D-28D0-4B2F-BA7C-AC26B709A4FB}" type="datetimeFigureOut">
              <a:rPr lang="nl-NL"/>
              <a:pPr>
                <a:defRPr/>
              </a:pPr>
              <a:t>20-3-2014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AD9D6-17FC-4B30-8418-A7A38834FD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154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2423F4-9AA4-43C4-B179-901F5C1A7790}" type="datetimeFigureOut">
              <a:rPr lang="nl-NL"/>
              <a:pPr>
                <a:defRPr/>
              </a:pPr>
              <a:t>20-3-2014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C52A8A-74DD-4F54-8B13-2D7DF1F23A6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1.xml"/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12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3.xml"/><Relationship Id="rId15" Type="http://schemas.openxmlformats.org/officeDocument/2006/relationships/image" Target="../media/image2.png"/><Relationship Id="rId10" Type="http://schemas.openxmlformats.org/officeDocument/2006/relationships/slide" Target="slide8.xml"/><Relationship Id="rId4" Type="http://schemas.openxmlformats.org/officeDocument/2006/relationships/slide" Target="slide2.xml"/><Relationship Id="rId9" Type="http://schemas.openxmlformats.org/officeDocument/2006/relationships/slide" Target="slide7.xml"/><Relationship Id="rId1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467544" y="0"/>
            <a:ext cx="8229600" cy="229026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l-NL" sz="5400" b="1" dirty="0" smtClean="0">
                <a:latin typeface="Comic Sans MS" pitchFamily="66" charset="0"/>
                <a:ea typeface="+mj-ea"/>
                <a:cs typeface="+mj-cs"/>
              </a:rPr>
              <a:t>Coöperatieve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nl-NL" sz="5400" b="1" dirty="0" smtClean="0">
                <a:latin typeface="Comic Sans MS" pitchFamily="66" charset="0"/>
                <a:ea typeface="+mj-ea"/>
                <a:cs typeface="+mj-cs"/>
              </a:rPr>
              <a:t>leerstrategieën</a:t>
            </a:r>
            <a:endParaRPr lang="nl-NL" sz="5400" b="1" dirty="0"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0" name="Picture 13" descr="Bekijk de afbeelding op ware groott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247541" y="0"/>
            <a:ext cx="1687118" cy="1124744"/>
          </a:xfrm>
          <a:prstGeom prst="rect">
            <a:avLst/>
          </a:prstGeom>
          <a:noFill/>
        </p:spPr>
      </p:pic>
      <p:sp>
        <p:nvSpPr>
          <p:cNvPr id="11" name="Tekstvak 10"/>
          <p:cNvSpPr txBox="1"/>
          <p:nvPr/>
        </p:nvSpPr>
        <p:spPr>
          <a:xfrm>
            <a:off x="7956376" y="1196752"/>
            <a:ext cx="118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stoppen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0" y="1124744"/>
            <a:ext cx="140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Terug naar begin</a:t>
            </a:r>
            <a:endParaRPr lang="nl-NL" dirty="0"/>
          </a:p>
        </p:txBody>
      </p:sp>
      <p:sp>
        <p:nvSpPr>
          <p:cNvPr id="2052" name="AutoShape 4" descr="data:image/jpeg;base64,/9j/4AAQSkZJRgABAQAAAQABAAD/2wCEAAkGBhQSEBUUExQSEBUUFRIWFRgVFxUUFBQSFxUVFBQUFRQXHCYeFxojGhcVHy8hJCcpLCwsFh4xNTAqNSYrLCkBCQoKDgwOGg8PFywcHB8pLCksKSotKSktKiksKTUsKSosKSksKSwsKS8sNSwsLCkpNSwpKSksLCksKSspLCkpKf/AABEIAKAA8AMBIgACEQEDEQH/xAAcAAEAAwADAQEAAAAAAAAAAAAABQYHAgMEAQj/xABFEAABAwEEBgYFCAkEAwAAAAABAAIDBAURITEGEkFRYXEHEyKBkaEyUnKxwRQjM0JiwtHhCCRDY3OCkrLwU4Oi8RUWNP/EABoBAQACAwEAAAAAAAAAAAAAAAADBAECBQb/xAAsEQACAgIBBAADCAMAAAAAAAAAAQIDBBEhEjFBUXGBsQUUFSMykaHREyJh/9oADAMBAAIRAxEAPwDcUREAREQBERAEREARFxc+5AclxLwuF5OeHJeC17fp6RmvUSxwN2a7rifZbm7uQEjrHd4pjvCyq3P0hKSK8U8MtSfWddCzuvvcfAKl2h+kPXP+iipoR7L5HeLnAeSA/RNx3pcd6/MEnThap/btbyhjA9y5wdOdqtzljf7ULPgAgP05jwKa+8H3rAbM/SNqWkdfTwSjaWF8TvPWHuV6sHp0oJ7hIZKRx/1BrMv/AIjLwO8BAaMHL6vLTVTJWB8b2yNOTmEOaeThgV265GePLNAdqL4HXr6gCIiAIiIAiIgCIiAIiIAiIgCIiAIi6Kie7AZnyG9AcpJtgz93Neapq2RMdJI8Ma0Xuc4gADeSV47UteOmhdLK7Va3vLnbGgbXFfnzT7pDlrpNUHUiaTqMB7I4k/Wfx2bFhvQLhpv05EXxUI1cx1rgC88Y2HBvN2PALIa6tmqJC+R75HHNzyXOP8x2eS9FnWO+V9zWlxPlvJJyHEq2WfZ1LT4vb8sk9UHVgaeLs392CrTvSIJW+irWTorNUG6GKSY/ZaSBzOQVupOhupuvmfTUo/eygHwbepGTSCrkbqtf8nj2MhAjaBuwxXkFklxvcS473HWPiVRszoL/AKQuz5nc3oqpx6VqUQO4AkeOsF8d0TxO+jtKhedxJZ53lfW2EuL7C4KD8Rh6Mda9EbaXQ/WMGs2NlQ3fC9r/ACwKp9ZYr4nFrmujcNjgWu8Dir/HRyRG+N74z9hxb7l6pdIpXN1KpkdYz94O2PZkbiFYrzYPs9Gys+RQtH9Kqqhk1oJXx7wD2He0w9l3hfxW46EdMcNXdHU6tPKbgHX/ADTzzP0Z4HDisttHRyGa91KSDmYZLtf/AG3ZP5ZqqS07o3bQRmNvEEK/C5SJo2b7n7Bv2j8iu6OW/wCI3LC+jTpTMerT1Li6PJrji6LvPpR8M28ls7JbwHNIN4vBGII57QVYJiQRcIZdYX+PArmgCIiAIiIAiIgCIiAIiIAiL4UBwnmDW3+HE7AouWpDWue8gAAucTkAM1yr6m992xv921Zz0p6UdVF1LTi7F3PMA8B6R7k7ApHSTpu6qmLGkiNl4a3cN/tHbuGCqNDQ6xxw+AXCCMvdecf8zVnsSyDK8Mbt35AbSudkX64RVsnvhHfZdnPlIihaQDdeBm7i87uGSstRoaYAw364I7RA9F27lxVjsihjp47mjmbu087P+lKNpdcXyYDY3YOJ3lcm+aaa3z9CPp9lRprL4L3xWdwUpHSXcV6GU685O9mNESKAbl8dZ69FdaQY7VA1iM78r9y77PqhKDhcRmM+8LXrklswREtm8FHVVlcFb30y8k1IpIZDQ0Z7XWTdkoe0YdcXP9IZP2ng/fzzWjVlAqzalmLr42WzXsZ7NCY3Xi8XHZsO8LXOinTu8Cmldh+zJ+qT9UfZPkeazy0KNRlFUOhlBG/D4j/Nq9Hj39SLNdng/Vkc+q6/Zt5b+5SQKo+iOkAqqZrr73AAO44YO79vEFWqzKi8Fvq5ez+WSvFk96IiAIiIAiIgCIiAIiIAuqqm1GOduBPfsXaonSCo1Y2j1nDwGP4ICKmqdVpcdgJPE5+9YDptapnqXY39ojuB7XicOQWwaVWh1dK93A+OzzIWEN7cpPG7w/NQ3S0iOx6RI2ZR3kAYkrQbLsdrWAg3PGOsN+7kqrYjLnA3K92cL7twXm8q9LZT7kpQHG9+YGG7iRxXv1i7luXRCL11WpaYhbcMXuy4DeVwLLpzfQjbZ65KhjDc5zWncTj4L1R3EAggg5EZFUN8xcbySScycyrLom5xY+/IOF3O7tXeShtp6IdWzCZD2mfnpPbcvdozjI72fiFG2qfn5PbcpHRM/Ov9j7wU9i/K+RjyT1RK1gvc4NHHBdTS14vaQ4cFAaTOPX3HLVGry23d968NHXOjde08xsPAqKNG4pp8mdljqKdQlfSKw09Q2Vgc3bmNoO0FeKrhSubi9MMz216JVK0aZaTa1LgVSrTp816XCuNU9MsnRTburJ1ZODvxuPnce8rX6Wp1ZGnZfceRwPwX5x0aq+qqmnIawv5ei7yPkt7iqb2AnaPPavSVy2i/F7RdkXnoJ9eJrt7RfzyK9CkNgiIgCIiAIiIAiIgCrGlc3zjG7mk+J/JWdUzSyT9Y5Mb7ygKT0g1OrSc3DyBd8AssstmS0bpKd+qM4ul/taPiVn9ljJUcp8Mr3MtliQq6WdGqrYjMArjQhePzJclZEixwa0uOQBJ5BU+rqzI8vO0+A2DwVit+bVpyPWLW92Z9yqesq+NDhyNiXsSyjO/HBjbtY+5oV0hgDGhrQGgZALx2HSdXAwbSA48zj+A7lIKjkWucteEZSKBa7v1iX23KS0QPzr/Y+8FEWw79Yl/iOUpoa755/wDD+8F0LV+S/gYLLaFnNmbquHIjNp3j8FRq2mdE8sdmPAjYQtEKqWntH82yUZtdqn2XYjzHmquJY+tQfZmWeKwLUDJQ0kXSEN/m+qfgrHUsWZtluxGzEc1pjZteNrvWa13iL1Yy6uiSkvJqnsgLTiwVHtiHEq/2i1Um224q9hS5MMqGUzeJu8cFuFl1GtBG71mMPiMfNYhV4Pb7TfeFslhu/VIPY9znBeux3tFup8GhaMy3wcnOHx+KllAaHuvif7f3WqfVomCIiAIiIAiIgCIiAKkaZ4VA4xj3uCu6pmnrLnxO3hzfAg/FAZ90hM1qAH1XyebWn4LPbMOS1G26frqCZu1pY/uIMZ/uCyizHqjlLhle4vliOwCuNCVRbEmVzs+VePzI8lZH3Sl3zLPb+65VfWVo0opuso33Zs1Xj+U4+RKzvreJW2HDqr+DMt6NsgPZbdlcLuVy7FAaG2qJqVov7UdzHb8PRPeLlPLh2wcJuL8M3Mr0hrD8qmAwukcOKlejx19RJ/D++1ctKNDpnTulhaJGvOsReA5rtueYUtobo0+nDny3B7wBqg36rb78TtJN3guzbdV920mttLjyac7LQq/pw4Cidf60d3PWU+SqL0i2sL2QNOIOu/hhcweZPgubhwc7opeOTL7FQ11pVl//ACw/wme5ZjCwucGjEuIaOZNwWqOYGMDR9VrWjuFy6n2h2ijWJFWi5Um23Yq32lKqRbEuJUuFHkMrNVjI0b3N94Wx0I1aaAfugfFzishpItepjAx7V/hithruw4M/02MZ3taAfO9eux1wW6lwXXQofMOO+Q+TWqwqE0OjupGn1i93nd8FNq0TBERAEREAREQBERAFWdPKbWpw71HX9xwKsy8dr0vWQvadoKAy6y3Bz+rd6MrXRngXDsnudcsotKkMFVIwi7tE3c8x43haPO0xvLTgWn3ZFQ3SVZnWMjrWD0rxLdseLhJf33O/mKgujtbI7I7RF2TUXEK7WZULM7OqlcLIr8l5jNpKXZl7gcCLjiCCCN4OBCzO3bMNPO5h9HNh3sOXhl3K90VUudsWSyqi1XdlwxY71T8QdoXKx7f8Fn+36X3/ALDW0UKwbffSy67cQcHtOTm7uBGwrVbGt2KpZrRuB3tODm8C345LHLSs6SCQskbqnYdjhvadoXRDUuY4OaS0jItJBHIhdLIwoZKUk9P37NVLRvd6XrHYNOaxouExd7Qa4+JC6azTCqlFzpn3bm3M/txXNX2RbvmS/k260aNpJpjHTNLWkSS7GjENO992XLMrLqmsdI9z3kuc4kuO8rya6mdHtHJKl1+LIge0/wCDN59y6lONViQbb+LNG3IltBrJL5OvcOzHeG8ZPyHmQrfVzL6xjYowxgDWtFwH+bVFV9XguTZN32dXjx8CRcIjbWqcCqVadRfepm165VO0Ki/AYk7N/BdzCpMLllh6NrN62sMrh2IhrO5N7bvc0fzK5yTl7ydriT3krx2FZ3yOga0/S1GLt4iBvP8AU/DkxSmjFH11Q0bGm8/BelqWol6C0jULIp9SCNu5o9y9i+Bty+qQ3CIiAIiIAiIgCIiAL4QvqIDMNO7IMcnWAYHP4FQVl1LHB8Et3VTYEnEMkya/ljqngeC1jSCzBNEQRfgfBY1a9A6CQtIw2HeNyNJrTBSLasd9FUuieCACdU7xuv2kfgdq91nV12KuD6aO0YBTynVnYLoJD9a7KMk/WGQ3js53LPZ6aSlmMUzS1wPiPWbvXMyKNlSyvRfbNtLJWClrVm9NVloBBvByIyP4FTtDa/FecyMVkO9F1qYY5makrWyNOw7DvBzB5KsV/R204wS6v2ZBrDkHDHxC9tPafFe+O0FShK6n9D19A9MpsmgNUMhG7k8D33LnB0fVJPaMUY4u1vJoV1Fevjq9T/fsjtx+xjpREWboHDHcZXGc7vRZ4ZnvKsD5w0AABoAuAGAA3AKOltFR1VavFQSVtz3N7M8I99ZXqt2naa89fa/FQVbU4azsAct55cOK6ONiMx3Oq0KxSegejvXympmvbBBe4neRu3m/AceS8OjWjUlfNh2Im4yPODQBiRfsuGZ2c7grlaVosDG09ONWCPLYZXjDXI2AZNGwY5kr0dFGuCzXX7PtoWiZpC+66+4NaMmsGDGDkLgtD0Csfq2a7szj+SpeiViGaQOI7IOHE7+S12kpwxgaNivlk70REAREQBERAEREAREQBERAfCFUNL9GRK0m7lvBVwXGSMEXFAfnqvpXQvLXYXZHYeIUk+sgr4xDW9l4wjqB6QOQEh+9/UDmNB0p0TbI04X7uHesrtexZICbwXN3/iNiw0n3MNbIa2NHqqzX9tvWQuuueO1E9uzW3Hj4FdlDJFN9E8RP9SQ9k+w/8VM2RpZLA3U7M0Jzik7TDfndtb3YcFyqdG7NrMYJTZsx+pJjAXfZdkPLkqtmOpEMqvRHy9dD9IxzeObfEYLthtpdztG7YoRfG01MWwxETRkcGnG7kvDJpi0G6roIw7fc6F3g4LnzwYsgdZIttxfH24vANKLNOdNM32ZAfvBfHaV2c30aSR5+1Jd8Sofw5GOh+zumtolcW0k8g1tUtbtc/sN8SvlNpRPKbqKga3cWRulP9RAAXsdoJaNSOsrpmUcW+Z4/4xg3X96sV4MUbKsgK60IYsGn5Q/f+yaeAzeVJWHoNLUD5TWu+S04uvL8Hv2hrW5jDYMeG1S9L/46gxp2GvnGUsouiad7W5nuA5qNtS3Zal+tK4vP1W5NaDsYwYBdCuhRJo1a7kradus6sU9MzqKduzJ0pGRfdkNob3m8r5YNiuqHjMMvxO/gFzsDRR8xBeC1u7aee4LWLA0fbE0YAXZBWUtdic7tH7GETBhdhgplAEQBERAEREAREQBERAEREAREQBERAcXMBFxUDa+jbZAbgCrAiAxm3dAbiSzsH/j4bFTq2yJYj2mEjeMR+K/SFRRtfmFB12irXZBAYPQW5NAfmZZIt4Y4gd7cj4Kci6S6wC57opx+9iY6/vFyutpdH7XZsB7sfFV+p6NxsDhyJQEX/wC/A+lQWc//AGbj719b0hFv0dHZ8W4thxHfeu53R0fWf5fguUfRydpefD8E0jGjw1XSNWvwEwiG6JjWeYF6gpqx8rr3ufK47XFz3eJvKvlJ0bt2tLuZJVks3QRrbrmgd1yGTMLP0cmlIw1BvOfgr3o7oGGkEgudvPw3K9UOjjGZqWihDchcgPBZtjNjAwF6kwERAEREAREQBERAEREB/9k="/>
          <p:cNvSpPr>
            <a:spLocks noChangeAspect="1" noChangeArrowheads="1"/>
          </p:cNvSpPr>
          <p:nvPr/>
        </p:nvSpPr>
        <p:spPr bwMode="auto">
          <a:xfrm>
            <a:off x="63500" y="-742950"/>
            <a:ext cx="2286000" cy="1524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107504" y="2132856"/>
            <a:ext cx="42484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nl-NL" sz="3200" b="1" dirty="0" smtClean="0">
                <a:solidFill>
                  <a:srgbClr val="C00000"/>
                </a:solidFill>
                <a:hlinkClick r:id="rId4" action="ppaction://hlinksldjump"/>
              </a:rPr>
              <a:t> Rondpraat</a:t>
            </a:r>
            <a:endParaRPr lang="nl-NL" sz="3200" b="1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nl-NL" sz="3200" b="1" dirty="0" smtClean="0">
                <a:solidFill>
                  <a:srgbClr val="C00000"/>
                </a:solidFill>
              </a:rPr>
              <a:t> </a:t>
            </a:r>
            <a:r>
              <a:rPr lang="nl-NL" sz="3200" b="1" dirty="0" smtClean="0">
                <a:solidFill>
                  <a:srgbClr val="C00000"/>
                </a:solidFill>
                <a:hlinkClick r:id="rId5" action="ppaction://hlinksldjump"/>
              </a:rPr>
              <a:t>Mix &amp; Ruil</a:t>
            </a:r>
            <a:endParaRPr lang="nl-NL" sz="3200" b="1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nl-NL" sz="3200" b="1" dirty="0" smtClean="0">
                <a:solidFill>
                  <a:srgbClr val="C00000"/>
                </a:solidFill>
              </a:rPr>
              <a:t> </a:t>
            </a:r>
            <a:r>
              <a:rPr lang="nl-NL" sz="3200" b="1" dirty="0" smtClean="0">
                <a:solidFill>
                  <a:srgbClr val="C00000"/>
                </a:solidFill>
                <a:hlinkClick r:id="rId6" action="ppaction://hlinksldjump"/>
              </a:rPr>
              <a:t>Mix &amp; Koppel</a:t>
            </a:r>
            <a:endParaRPr lang="nl-NL" sz="3200" b="1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nl-NL" sz="3200" b="1" dirty="0" smtClean="0">
                <a:solidFill>
                  <a:srgbClr val="C00000"/>
                </a:solidFill>
              </a:rPr>
              <a:t> </a:t>
            </a:r>
            <a:r>
              <a:rPr lang="nl-NL" sz="3200" b="1" dirty="0" smtClean="0">
                <a:solidFill>
                  <a:srgbClr val="C00000"/>
                </a:solidFill>
                <a:hlinkClick r:id="rId7" action="ppaction://hlinksldjump"/>
              </a:rPr>
              <a:t>Tweepraat</a:t>
            </a:r>
            <a:endParaRPr lang="nl-NL" sz="3200" b="1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nl-NL" sz="3200" b="1" dirty="0" smtClean="0">
                <a:solidFill>
                  <a:srgbClr val="C00000"/>
                </a:solidFill>
              </a:rPr>
              <a:t> </a:t>
            </a:r>
            <a:r>
              <a:rPr lang="nl-NL" sz="3200" b="1" dirty="0" smtClean="0">
                <a:solidFill>
                  <a:srgbClr val="C00000"/>
                </a:solidFill>
                <a:hlinkClick r:id="rId8" action="ppaction://hlinksldjump"/>
              </a:rPr>
              <a:t>Tafelrondje</a:t>
            </a:r>
            <a:endParaRPr lang="nl-NL" sz="3200" b="1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nl-NL" sz="3200" b="1" dirty="0" smtClean="0">
                <a:solidFill>
                  <a:srgbClr val="C00000"/>
                </a:solidFill>
              </a:rPr>
              <a:t> </a:t>
            </a:r>
            <a:r>
              <a:rPr lang="nl-NL" sz="3200" b="1" dirty="0" smtClean="0">
                <a:solidFill>
                  <a:srgbClr val="C00000"/>
                </a:solidFill>
                <a:hlinkClick r:id="rId9" action="ppaction://hlinksldjump"/>
              </a:rPr>
              <a:t>Genummerde  </a:t>
            </a:r>
          </a:p>
          <a:p>
            <a:r>
              <a:rPr lang="nl-NL" sz="3200" b="1" dirty="0" smtClean="0">
                <a:solidFill>
                  <a:srgbClr val="C00000"/>
                </a:solidFill>
                <a:hlinkClick r:id="rId9" action="ppaction://hlinksldjump"/>
              </a:rPr>
              <a:t>  koppen bij elkaar</a:t>
            </a:r>
            <a:endParaRPr lang="nl-NL" sz="3200" b="1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nl-NL" sz="3200" b="1" dirty="0" smtClean="0">
                <a:solidFill>
                  <a:srgbClr val="C00000"/>
                </a:solidFill>
              </a:rPr>
              <a:t> </a:t>
            </a:r>
            <a:r>
              <a:rPr lang="nl-NL" sz="3200" b="1" dirty="0" smtClean="0">
                <a:solidFill>
                  <a:srgbClr val="C00000"/>
                </a:solidFill>
                <a:hlinkClick r:id="rId10" action="ppaction://hlinksldjump"/>
              </a:rPr>
              <a:t>beurtgooi</a:t>
            </a:r>
            <a:endParaRPr lang="nl-NL" sz="3200" b="1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4499992" y="2204864"/>
            <a:ext cx="42484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nl-NL" sz="3200" b="1" dirty="0" smtClean="0">
                <a:solidFill>
                  <a:srgbClr val="C00000"/>
                </a:solidFill>
              </a:rPr>
              <a:t> </a:t>
            </a:r>
            <a:r>
              <a:rPr lang="nl-NL" sz="3200" b="1" dirty="0" smtClean="0">
                <a:solidFill>
                  <a:srgbClr val="C00000"/>
                </a:solidFill>
                <a:hlinkClick r:id="rId11" action="ppaction://hlinksldjump"/>
              </a:rPr>
              <a:t>Tweetal interview  </a:t>
            </a:r>
          </a:p>
          <a:p>
            <a:r>
              <a:rPr lang="nl-NL" sz="3200" b="1" dirty="0" smtClean="0">
                <a:solidFill>
                  <a:srgbClr val="C00000"/>
                </a:solidFill>
                <a:hlinkClick r:id="rId11" action="ppaction://hlinksldjump"/>
              </a:rPr>
              <a:t>   op tijd</a:t>
            </a:r>
            <a:endParaRPr lang="nl-NL" sz="3200" b="1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nl-NL" sz="3200" b="1" dirty="0" smtClean="0">
                <a:solidFill>
                  <a:srgbClr val="C00000"/>
                </a:solidFill>
              </a:rPr>
              <a:t> </a:t>
            </a:r>
            <a:r>
              <a:rPr lang="nl-NL" sz="3200" b="1" dirty="0" smtClean="0">
                <a:solidFill>
                  <a:srgbClr val="C00000"/>
                </a:solidFill>
                <a:hlinkClick r:id="rId12" action="ppaction://hlinksldjump"/>
              </a:rPr>
              <a:t>Zoek iemand die</a:t>
            </a:r>
            <a:endParaRPr lang="nl-NL" sz="3200" b="1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nl-NL" sz="3200" b="1" dirty="0" smtClean="0">
                <a:solidFill>
                  <a:srgbClr val="C00000"/>
                </a:solidFill>
              </a:rPr>
              <a:t> </a:t>
            </a:r>
            <a:r>
              <a:rPr lang="nl-NL" sz="3200" b="1" dirty="0" smtClean="0">
                <a:solidFill>
                  <a:srgbClr val="C00000"/>
                </a:solidFill>
                <a:hlinkClick r:id="rId13" action="ppaction://hlinksldjump"/>
              </a:rPr>
              <a:t>Zoek het foutje</a:t>
            </a:r>
            <a:endParaRPr lang="nl-NL" sz="3200" b="1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nl-NL" sz="3200" b="1" dirty="0" smtClean="0">
                <a:solidFill>
                  <a:srgbClr val="C00000"/>
                </a:solidFill>
              </a:rPr>
              <a:t> </a:t>
            </a:r>
            <a:r>
              <a:rPr lang="nl-NL" sz="3200" b="1" dirty="0" smtClean="0">
                <a:solidFill>
                  <a:srgbClr val="C00000"/>
                </a:solidFill>
                <a:hlinkClick r:id="rId14" action="ppaction://hlinksldjump"/>
              </a:rPr>
              <a:t>Binnenkring/</a:t>
            </a:r>
          </a:p>
          <a:p>
            <a:r>
              <a:rPr lang="nl-NL" sz="3200" b="1" dirty="0" smtClean="0">
                <a:solidFill>
                  <a:srgbClr val="C00000"/>
                </a:solidFill>
                <a:hlinkClick r:id="rId14" action="ppaction://hlinksldjump"/>
              </a:rPr>
              <a:t>  buitenkring</a:t>
            </a:r>
            <a:endParaRPr lang="nl-NL" sz="3200" b="1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endParaRPr lang="nl-NL" sz="3200" b="1" dirty="0">
              <a:solidFill>
                <a:srgbClr val="FF6600"/>
              </a:solidFill>
            </a:endParaRPr>
          </a:p>
        </p:txBody>
      </p:sp>
      <p:pic>
        <p:nvPicPr>
          <p:cNvPr id="13" name="Picture 6" descr="500px-Crystal_Clear_action_exit_sv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5" cstate="print"/>
          <a:stretch>
            <a:fillRect/>
          </a:stretch>
        </p:blipFill>
        <p:spPr bwMode="auto">
          <a:xfrm>
            <a:off x="7884368" y="0"/>
            <a:ext cx="1115616" cy="1115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2" descr="roundtable.gif (18092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4551363"/>
            <a:ext cx="2447925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nl-NL" sz="5400" b="1" dirty="0" smtClean="0">
                <a:latin typeface="Comic Sans MS" pitchFamily="66" charset="0"/>
              </a:rPr>
              <a:t>zoek iemand die</a:t>
            </a:r>
            <a:endParaRPr lang="nl-NL" sz="5400" b="1" dirty="0">
              <a:latin typeface="Comic Sans MS" pitchFamily="66" charset="0"/>
            </a:endParaRPr>
          </a:p>
        </p:txBody>
      </p:sp>
      <p:sp>
        <p:nvSpPr>
          <p:cNvPr id="16394" name="Tijdelijke aanduiding voor inhoud 2"/>
          <p:cNvSpPr txBox="1">
            <a:spLocks/>
          </p:cNvSpPr>
          <p:nvPr/>
        </p:nvSpPr>
        <p:spPr bwMode="auto">
          <a:xfrm>
            <a:off x="0" y="1700213"/>
            <a:ext cx="914400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Iedereen krijgt </a:t>
            </a:r>
            <a:r>
              <a:rPr lang="nl-NL" sz="2000" dirty="0">
                <a:latin typeface="Comic Sans MS" pitchFamily="66" charset="0"/>
              </a:rPr>
              <a:t>één </a:t>
            </a:r>
            <a:r>
              <a:rPr lang="nl-NL" sz="2000" dirty="0" smtClean="0">
                <a:latin typeface="Comic Sans MS" pitchFamily="66" charset="0"/>
              </a:rPr>
              <a:t>werkblad en </a:t>
            </a:r>
            <a:r>
              <a:rPr lang="nl-NL" sz="2000" dirty="0">
                <a:latin typeface="Comic Sans MS" pitchFamily="66" charset="0"/>
              </a:rPr>
              <a:t>één pen.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nl-NL" sz="9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Op dit werkblad staan vragen.</a:t>
            </a:r>
            <a:endParaRPr lang="nl-NL" sz="2000" dirty="0">
              <a:latin typeface="Comic Sans MS" pitchFamily="66" charset="0"/>
            </a:endParaRPr>
          </a:p>
          <a:p>
            <a:pPr>
              <a:spcBef>
                <a:spcPct val="20000"/>
              </a:spcBef>
            </a:pPr>
            <a:endParaRPr lang="nl-NL" sz="9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loopt rond in de klas op zoek naar iemand die het antwoord weet op  </a:t>
            </a:r>
          </a:p>
          <a:p>
            <a:pPr>
              <a:spcBef>
                <a:spcPct val="20000"/>
              </a:spcBef>
            </a:pPr>
            <a:r>
              <a:rPr lang="nl-NL" sz="2000" dirty="0" smtClean="0">
                <a:latin typeface="Comic Sans MS" pitchFamily="66" charset="0"/>
              </a:rPr>
              <a:t>   één van de vragen en je laat het antwoord invullen.</a:t>
            </a:r>
            <a:endParaRPr lang="nl-NL" sz="20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gaat zitten als al je vragen door verschillende klasgenoten zijn  </a:t>
            </a:r>
          </a:p>
          <a:p>
            <a:pPr>
              <a:spcBef>
                <a:spcPct val="20000"/>
              </a:spcBef>
            </a:pPr>
            <a:r>
              <a:rPr lang="nl-NL" sz="2000" dirty="0" smtClean="0">
                <a:latin typeface="Comic Sans MS" pitchFamily="66" charset="0"/>
              </a:rPr>
              <a:t>   beantwoord. </a:t>
            </a:r>
            <a:endParaRPr lang="nl-NL" sz="20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</a:t>
            </a:r>
            <a:r>
              <a:rPr lang="nl-NL" sz="2000" dirty="0">
                <a:latin typeface="Comic Sans MS" pitchFamily="66" charset="0"/>
              </a:rPr>
              <a:t>gaat door totdat de juf of meester zegt dat je mag stoppen.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11560" y="5661248"/>
            <a:ext cx="54725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rgbClr val="C00000"/>
                </a:solidFill>
                <a:latin typeface="Comic Sans MS" pitchFamily="66" charset="0"/>
              </a:rPr>
              <a:t>Je gebruikt je </a:t>
            </a:r>
            <a:r>
              <a:rPr lang="nl-NL" sz="2800" dirty="0" smtClean="0">
                <a:solidFill>
                  <a:srgbClr val="C00000"/>
                </a:solidFill>
                <a:latin typeface="Comic Sans MS" pitchFamily="66" charset="0"/>
              </a:rPr>
              <a:t>fluisterstem!</a:t>
            </a:r>
            <a:endParaRPr lang="nl-NL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8" name="Picture 13" descr="Bekijk de afbeelding op ware grootte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-247541" y="0"/>
            <a:ext cx="1687118" cy="1124744"/>
          </a:xfrm>
          <a:prstGeom prst="rect">
            <a:avLst/>
          </a:prstGeom>
          <a:noFill/>
        </p:spPr>
      </p:pic>
      <p:pic>
        <p:nvPicPr>
          <p:cNvPr id="12" name="Picture 6" descr="500px-Crystal_Clear_action_exit_sv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884368" y="0"/>
            <a:ext cx="1115616" cy="1115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2" descr="roundtable.gif (18092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4551363"/>
            <a:ext cx="2447925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nl-NL" sz="5400" b="1" dirty="0" smtClean="0">
                <a:latin typeface="Comic Sans MS" pitchFamily="66" charset="0"/>
              </a:rPr>
              <a:t>zoek het foutje</a:t>
            </a:r>
            <a:endParaRPr lang="nl-NL" sz="5400" b="1" dirty="0">
              <a:latin typeface="Comic Sans MS" pitchFamily="66" charset="0"/>
            </a:endParaRPr>
          </a:p>
        </p:txBody>
      </p:sp>
      <p:sp>
        <p:nvSpPr>
          <p:cNvPr id="16394" name="Tijdelijke aanduiding voor inhoud 2"/>
          <p:cNvSpPr txBox="1">
            <a:spLocks/>
          </p:cNvSpPr>
          <p:nvPr/>
        </p:nvSpPr>
        <p:spPr bwMode="auto">
          <a:xfrm>
            <a:off x="0" y="1700213"/>
            <a:ext cx="914400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Iedereen krijgt een papier en pen.</a:t>
            </a:r>
            <a:endParaRPr lang="nl-NL" sz="20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endParaRPr lang="nl-NL" sz="9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schrijft 4 stellingen, sommen of opdrachten op.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 smtClean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Één van deze opdrachten maak je expres fout.</a:t>
            </a:r>
            <a:endParaRPr lang="nl-NL" sz="900" dirty="0" smtClean="0">
              <a:latin typeface="Comic Sans MS" pitchFamily="66" charset="0"/>
            </a:endParaRPr>
          </a:p>
          <a:p>
            <a:pPr>
              <a:spcBef>
                <a:spcPct val="20000"/>
              </a:spcBef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wisselt van blad met een medeleerling.</a:t>
            </a:r>
            <a:endParaRPr lang="nl-NL" sz="20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probeert de fout van de ander te ontdekken en verbeterd deze.</a:t>
            </a:r>
            <a:endParaRPr lang="nl-NL" sz="20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51520" y="5301208"/>
            <a:ext cx="57605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rgbClr val="C00000"/>
                </a:solidFill>
                <a:latin typeface="Comic Sans MS" pitchFamily="66" charset="0"/>
              </a:rPr>
              <a:t>Je gebruikt je </a:t>
            </a:r>
            <a:r>
              <a:rPr lang="nl-NL" sz="2800" dirty="0" smtClean="0">
                <a:solidFill>
                  <a:srgbClr val="C00000"/>
                </a:solidFill>
                <a:latin typeface="Comic Sans MS" pitchFamily="66" charset="0"/>
              </a:rPr>
              <a:t>fluisterstem!</a:t>
            </a:r>
            <a:endParaRPr lang="nl-NL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8" name="Picture 13" descr="Bekijk de afbeelding op ware grootte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-247541" y="0"/>
            <a:ext cx="1687118" cy="1124744"/>
          </a:xfrm>
          <a:prstGeom prst="rect">
            <a:avLst/>
          </a:prstGeom>
          <a:noFill/>
        </p:spPr>
      </p:pic>
      <p:pic>
        <p:nvPicPr>
          <p:cNvPr id="12" name="Picture 6" descr="500px-Crystal_Clear_action_exit_sv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884368" y="0"/>
            <a:ext cx="1115616" cy="1115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16632"/>
            <a:ext cx="7344618" cy="1143000"/>
          </a:xfrm>
        </p:spPr>
        <p:txBody>
          <a:bodyPr/>
          <a:lstStyle/>
          <a:p>
            <a:r>
              <a:rPr lang="nl-NL" sz="5400" b="1" dirty="0" smtClean="0">
                <a:latin typeface="Comic Sans MS" pitchFamily="66" charset="0"/>
                <a:ea typeface="+mn-ea"/>
                <a:cs typeface="+mn-cs"/>
              </a:rPr>
              <a:t>Binnen/buitenkring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609600" indent="-609600">
              <a:buNone/>
            </a:pPr>
            <a:r>
              <a:rPr lang="nl-NL" sz="2000" dirty="0" smtClean="0">
                <a:latin typeface="Comic Sans MS" pitchFamily="66" charset="0"/>
              </a:rPr>
              <a:t>- Er worden twee kringen gemaakt met de gezichten naar elkaar</a:t>
            </a:r>
          </a:p>
          <a:p>
            <a:pPr marL="609600" indent="-609600">
              <a:buNone/>
            </a:pPr>
            <a:r>
              <a:rPr lang="nl-NL" sz="2000" dirty="0" smtClean="0">
                <a:latin typeface="Comic Sans MS" pitchFamily="66" charset="0"/>
              </a:rPr>
              <a:t>  toe. (een binnen- en een buitenkring.)</a:t>
            </a:r>
          </a:p>
          <a:p>
            <a:pPr marL="609600" indent="-609600">
              <a:buNone/>
            </a:pPr>
            <a:endParaRPr lang="nl-NL" sz="800" dirty="0" smtClean="0">
              <a:latin typeface="Comic Sans MS" pitchFamily="66" charset="0"/>
            </a:endParaRPr>
          </a:p>
          <a:p>
            <a:pPr marL="609600" indent="-609600">
              <a:buNone/>
            </a:pPr>
            <a:r>
              <a:rPr lang="nl-NL" sz="2000" dirty="0" smtClean="0">
                <a:latin typeface="Comic Sans MS" pitchFamily="66" charset="0"/>
              </a:rPr>
              <a:t>- De juf of meester geeft een opdracht.</a:t>
            </a:r>
          </a:p>
          <a:p>
            <a:pPr marL="609600" indent="-609600">
              <a:buNone/>
            </a:pPr>
            <a:endParaRPr lang="nl-NL" sz="800" dirty="0" smtClean="0">
              <a:latin typeface="Comic Sans MS" pitchFamily="66" charset="0"/>
            </a:endParaRPr>
          </a:p>
          <a:p>
            <a:pPr marL="609600" indent="-609600">
              <a:buNone/>
            </a:pPr>
            <a:r>
              <a:rPr lang="nl-NL" sz="2000" dirty="0" smtClean="0">
                <a:latin typeface="Comic Sans MS" pitchFamily="66" charset="0"/>
              </a:rPr>
              <a:t>- Je krijgt bedenktijd.</a:t>
            </a:r>
          </a:p>
          <a:p>
            <a:pPr marL="609600" indent="-609600">
              <a:buNone/>
            </a:pPr>
            <a:endParaRPr lang="nl-NL" sz="800" dirty="0" smtClean="0">
              <a:latin typeface="Comic Sans MS" pitchFamily="66" charset="0"/>
            </a:endParaRPr>
          </a:p>
          <a:p>
            <a:pPr marL="609600" indent="-609600">
              <a:buNone/>
            </a:pPr>
            <a:r>
              <a:rPr lang="nl-NL" sz="2000" dirty="0" smtClean="0">
                <a:latin typeface="Comic Sans MS" pitchFamily="66" charset="0"/>
              </a:rPr>
              <a:t>- De juf of meester zegt wie er mag beginnen.</a:t>
            </a:r>
          </a:p>
          <a:p>
            <a:pPr marL="609600" indent="-609600">
              <a:buNone/>
            </a:pPr>
            <a:endParaRPr lang="nl-NL" sz="800" dirty="0" smtClean="0">
              <a:latin typeface="Comic Sans MS" pitchFamily="66" charset="0"/>
            </a:endParaRPr>
          </a:p>
          <a:p>
            <a:pPr marL="609600" indent="-609600">
              <a:buNone/>
            </a:pPr>
            <a:r>
              <a:rPr lang="nl-NL" sz="2000" dirty="0" smtClean="0">
                <a:latin typeface="Comic Sans MS" pitchFamily="66" charset="0"/>
              </a:rPr>
              <a:t>- Op het teken van de juf of meester mag de ander vertellen.</a:t>
            </a:r>
          </a:p>
          <a:p>
            <a:pPr marL="609600" indent="-609600">
              <a:buNone/>
            </a:pPr>
            <a:endParaRPr lang="nl-NL" sz="800" dirty="0" smtClean="0">
              <a:latin typeface="Comic Sans MS" pitchFamily="66" charset="0"/>
            </a:endParaRPr>
          </a:p>
          <a:p>
            <a:pPr marL="609600" indent="-609600">
              <a:buNone/>
            </a:pPr>
            <a:r>
              <a:rPr lang="nl-NL" sz="2000" dirty="0" smtClean="0">
                <a:latin typeface="Comic Sans MS" pitchFamily="66" charset="0"/>
              </a:rPr>
              <a:t>- De binnen of buitenkring draait door op het teken van de juf of</a:t>
            </a:r>
          </a:p>
          <a:p>
            <a:pPr marL="609600" indent="-609600">
              <a:buNone/>
            </a:pPr>
            <a:r>
              <a:rPr lang="nl-NL" sz="2000" dirty="0" smtClean="0">
                <a:latin typeface="Comic Sans MS" pitchFamily="66" charset="0"/>
              </a:rPr>
              <a:t>   meester.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9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nl-NL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9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nl-NL"/>
          </a:p>
        </p:txBody>
      </p:sp>
      <p:pic>
        <p:nvPicPr>
          <p:cNvPr id="11" name="Picture 2" descr="roundtable.gif (18092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6075" y="4797152"/>
            <a:ext cx="2447925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kstvak 11"/>
          <p:cNvSpPr txBox="1"/>
          <p:nvPr/>
        </p:nvSpPr>
        <p:spPr>
          <a:xfrm>
            <a:off x="251520" y="5877272"/>
            <a:ext cx="57605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rgbClr val="C00000"/>
                </a:solidFill>
                <a:latin typeface="Comic Sans MS" pitchFamily="66" charset="0"/>
              </a:rPr>
              <a:t>Je gebruikt je </a:t>
            </a:r>
            <a:r>
              <a:rPr lang="nl-NL" sz="2800" dirty="0" smtClean="0">
                <a:solidFill>
                  <a:srgbClr val="C00000"/>
                </a:solidFill>
                <a:latin typeface="Comic Sans MS" pitchFamily="66" charset="0"/>
              </a:rPr>
              <a:t>fluisterstem!</a:t>
            </a:r>
            <a:endParaRPr lang="nl-NL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10" name="Picture 13" descr="Bekijk de afbeelding op ware grootte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-247541" y="0"/>
            <a:ext cx="1687118" cy="1124744"/>
          </a:xfrm>
          <a:prstGeom prst="rect">
            <a:avLst/>
          </a:prstGeom>
          <a:noFill/>
        </p:spPr>
      </p:pic>
      <p:pic>
        <p:nvPicPr>
          <p:cNvPr id="13" name="Picture 6" descr="500px-Crystal_Clear_action_exit_sv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884368" y="0"/>
            <a:ext cx="1115616" cy="1115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roundtable.gif (18092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4119563"/>
            <a:ext cx="2906712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l-NL" sz="5400" b="1" dirty="0">
                <a:latin typeface="Comic Sans MS" pitchFamily="66" charset="0"/>
                <a:ea typeface="+mj-ea"/>
                <a:cs typeface="+mj-cs"/>
              </a:rPr>
              <a:t>rondpraat</a:t>
            </a:r>
          </a:p>
        </p:txBody>
      </p:sp>
      <p:sp>
        <p:nvSpPr>
          <p:cNvPr id="13315" name="Tijdelijke aanduiding voor inhoud 2"/>
          <p:cNvSpPr txBox="1">
            <a:spLocks/>
          </p:cNvSpPr>
          <p:nvPr/>
        </p:nvSpPr>
        <p:spPr bwMode="auto">
          <a:xfrm>
            <a:off x="0" y="1700213"/>
            <a:ext cx="914400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De </a:t>
            </a:r>
            <a:r>
              <a:rPr lang="nl-NL" sz="2000" dirty="0">
                <a:latin typeface="Comic Sans MS" pitchFamily="66" charset="0"/>
              </a:rPr>
              <a:t>juf of meester stelt je een vraag.</a:t>
            </a:r>
          </a:p>
          <a:p>
            <a:pPr>
              <a:spcBef>
                <a:spcPct val="20000"/>
              </a:spcBef>
            </a:pPr>
            <a:endParaRPr lang="nl-NL" sz="9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</a:t>
            </a:r>
            <a:r>
              <a:rPr lang="nl-NL" sz="2000" dirty="0">
                <a:latin typeface="Comic Sans MS" pitchFamily="66" charset="0"/>
              </a:rPr>
              <a:t>krijgt bedenktijd om over de vraag na te denken.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De juf of meester vertelt wie er straks begint.</a:t>
            </a:r>
            <a:endParaRPr lang="nl-NL" sz="20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</a:t>
            </a:r>
            <a:r>
              <a:rPr lang="nl-NL" sz="2000" dirty="0">
                <a:latin typeface="Comic Sans MS" pitchFamily="66" charset="0"/>
              </a:rPr>
              <a:t>geeft om de beurt een kort antwoord. (</a:t>
            </a:r>
            <a:r>
              <a:rPr lang="nl-NL" sz="2000" dirty="0" err="1">
                <a:latin typeface="Comic Sans MS" pitchFamily="66" charset="0"/>
              </a:rPr>
              <a:t>ping-pong</a:t>
            </a:r>
            <a:r>
              <a:rPr lang="nl-NL" sz="2000" dirty="0">
                <a:latin typeface="Comic Sans MS" pitchFamily="66" charset="0"/>
              </a:rPr>
              <a:t>)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</a:t>
            </a:r>
            <a:r>
              <a:rPr lang="nl-NL" sz="2000" dirty="0">
                <a:latin typeface="Comic Sans MS" pitchFamily="66" charset="0"/>
              </a:rPr>
              <a:t>gaat door totdat de juf of meester het stilte teken laat zien.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55650" y="5157788"/>
            <a:ext cx="453707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rgbClr val="C00000"/>
                </a:solidFill>
                <a:latin typeface="Comic Sans MS" pitchFamily="66" charset="0"/>
              </a:rPr>
              <a:t>Je gebruikt je teamstem!</a:t>
            </a:r>
          </a:p>
        </p:txBody>
      </p:sp>
      <p:pic>
        <p:nvPicPr>
          <p:cNvPr id="11" name="Picture 13" descr="Bekijk de afbeelding op ware grootte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-247541" y="0"/>
            <a:ext cx="1687118" cy="1124744"/>
          </a:xfrm>
          <a:prstGeom prst="rect">
            <a:avLst/>
          </a:prstGeom>
          <a:noFill/>
        </p:spPr>
      </p:pic>
      <p:pic>
        <p:nvPicPr>
          <p:cNvPr id="13" name="Picture 6" descr="500px-Crystal_Clear_action_exit_sv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884368" y="0"/>
            <a:ext cx="1115616" cy="1115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468313" y="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nl-NL" sz="5400" b="1" dirty="0" smtClean="0">
                <a:latin typeface="Comic Sans MS" pitchFamily="66" charset="0"/>
              </a:rPr>
              <a:t>mix </a:t>
            </a:r>
            <a:r>
              <a:rPr lang="nl-NL" sz="5400" b="1" dirty="0">
                <a:latin typeface="Comic Sans MS" pitchFamily="66" charset="0"/>
              </a:rPr>
              <a:t>&amp; ruil</a:t>
            </a:r>
          </a:p>
        </p:txBody>
      </p:sp>
      <p:sp>
        <p:nvSpPr>
          <p:cNvPr id="14340" name="Tijdelijke aanduiding voor inhoud 2"/>
          <p:cNvSpPr txBox="1">
            <a:spLocks/>
          </p:cNvSpPr>
          <p:nvPr/>
        </p:nvSpPr>
        <p:spPr bwMode="auto">
          <a:xfrm>
            <a:off x="0" y="1268760"/>
            <a:ext cx="914400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>
                <a:latin typeface="Comic Sans MS" pitchFamily="66" charset="0"/>
              </a:rPr>
              <a:t>De juf of meester geeft je een kaartje.</a:t>
            </a:r>
          </a:p>
          <a:p>
            <a:pPr>
              <a:spcBef>
                <a:spcPct val="20000"/>
              </a:spcBef>
            </a:pPr>
            <a:endParaRPr lang="nl-NL" sz="9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>
                <a:latin typeface="Comic Sans MS" pitchFamily="66" charset="0"/>
              </a:rPr>
              <a:t>Op dit kaartje schrijf je een vraag en op de achterkant het antwoord.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>
                <a:latin typeface="Comic Sans MS" pitchFamily="66" charset="0"/>
              </a:rPr>
              <a:t>De juf of meester vertelt wie er straks begint.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>
                <a:latin typeface="Comic Sans MS" pitchFamily="66" charset="0"/>
              </a:rPr>
              <a:t>Je loopt met je hand in de lucht door de klas tot je een klasgenoot tegen komt.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>
                <a:latin typeface="Comic Sans MS" pitchFamily="66" charset="0"/>
              </a:rPr>
              <a:t>Je stelt de vraag aan je maatje en die geeft antwoord en andersom.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>
                <a:latin typeface="Comic Sans MS" pitchFamily="66" charset="0"/>
              </a:rPr>
              <a:t> Je ruilt van kaartje en gaat op zoek naar een andere klasgenoot.</a:t>
            </a:r>
          </a:p>
          <a:p>
            <a:pPr>
              <a:spcBef>
                <a:spcPct val="20000"/>
              </a:spcBef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Je </a:t>
            </a:r>
            <a:r>
              <a:rPr lang="nl-NL" sz="2000" dirty="0">
                <a:latin typeface="Comic Sans MS" pitchFamily="66" charset="0"/>
              </a:rPr>
              <a:t>gaat net zo lang door totdat de juf of meester </a:t>
            </a:r>
            <a:endParaRPr lang="nl-NL" sz="2000" dirty="0" smtClean="0">
              <a:latin typeface="Comic Sans MS" pitchFamily="66" charset="0"/>
            </a:endParaRPr>
          </a:p>
          <a:p>
            <a:pPr>
              <a:spcBef>
                <a:spcPct val="20000"/>
              </a:spcBef>
            </a:pPr>
            <a:r>
              <a:rPr lang="nl-NL" sz="2000" dirty="0" smtClean="0">
                <a:latin typeface="Comic Sans MS" pitchFamily="66" charset="0"/>
              </a:rPr>
              <a:t>  het </a:t>
            </a:r>
            <a:r>
              <a:rPr lang="nl-NL" sz="2000" dirty="0">
                <a:latin typeface="Comic Sans MS" pitchFamily="66" charset="0"/>
              </a:rPr>
              <a:t>stilte teken laat zien.</a:t>
            </a:r>
          </a:p>
          <a:p>
            <a:pPr>
              <a:spcBef>
                <a:spcPct val="20000"/>
              </a:spcBef>
            </a:pPr>
            <a:endParaRPr lang="nl-NL" sz="2000" dirty="0">
              <a:latin typeface="Comic Sans MS" pitchFamily="66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50825" y="5734050"/>
            <a:ext cx="5040313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nl-NL" sz="2800" dirty="0">
                <a:solidFill>
                  <a:srgbClr val="C00000"/>
                </a:solidFill>
                <a:latin typeface="Comic Sans MS" pitchFamily="66" charset="0"/>
              </a:rPr>
              <a:t>Je gebruikt je fluisterstem!</a:t>
            </a:r>
          </a:p>
        </p:txBody>
      </p:sp>
      <p:pic>
        <p:nvPicPr>
          <p:cNvPr id="11" name="Picture 13" descr="Bekijk de afbeelding op ware groott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247541" y="0"/>
            <a:ext cx="1687118" cy="1124744"/>
          </a:xfrm>
          <a:prstGeom prst="rect">
            <a:avLst/>
          </a:prstGeom>
          <a:noFill/>
        </p:spPr>
      </p:pic>
      <p:pic>
        <p:nvPicPr>
          <p:cNvPr id="13" name="Picture 6" descr="500px-Crystal_Clear_action_exit_sv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7884368" y="0"/>
            <a:ext cx="1115616" cy="1115616"/>
          </a:xfrm>
          <a:prstGeom prst="rect">
            <a:avLst/>
          </a:prstGeom>
          <a:noFill/>
        </p:spPr>
      </p:pic>
      <p:pic>
        <p:nvPicPr>
          <p:cNvPr id="14" name="Picture 2" descr="roundtable.gif (18092 bytes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4551363"/>
            <a:ext cx="2447925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468313" y="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nl-NL" sz="5400" b="1" dirty="0" smtClean="0">
                <a:latin typeface="Comic Sans MS" pitchFamily="66" charset="0"/>
              </a:rPr>
              <a:t>mix </a:t>
            </a:r>
            <a:r>
              <a:rPr lang="nl-NL" sz="5400" b="1" dirty="0">
                <a:latin typeface="Comic Sans MS" pitchFamily="66" charset="0"/>
              </a:rPr>
              <a:t>&amp; </a:t>
            </a:r>
            <a:r>
              <a:rPr lang="nl-NL" sz="5400" b="1" dirty="0" smtClean="0">
                <a:latin typeface="Comic Sans MS" pitchFamily="66" charset="0"/>
              </a:rPr>
              <a:t>koppel</a:t>
            </a:r>
            <a:endParaRPr lang="nl-NL" sz="5400" b="1" dirty="0">
              <a:latin typeface="Comic Sans MS" pitchFamily="66" charset="0"/>
            </a:endParaRPr>
          </a:p>
        </p:txBody>
      </p:sp>
      <p:sp>
        <p:nvSpPr>
          <p:cNvPr id="14340" name="Tijdelijke aanduiding voor inhoud 2"/>
          <p:cNvSpPr txBox="1">
            <a:spLocks/>
          </p:cNvSpPr>
          <p:nvPr/>
        </p:nvSpPr>
        <p:spPr bwMode="auto">
          <a:xfrm>
            <a:off x="0" y="1268760"/>
            <a:ext cx="914400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De </a:t>
            </a:r>
            <a:r>
              <a:rPr lang="nl-NL" sz="2000" dirty="0">
                <a:latin typeface="Comic Sans MS" pitchFamily="66" charset="0"/>
              </a:rPr>
              <a:t>juf of meester geeft je een kaartje.</a:t>
            </a:r>
          </a:p>
          <a:p>
            <a:pPr>
              <a:spcBef>
                <a:spcPct val="20000"/>
              </a:spcBef>
            </a:pPr>
            <a:endParaRPr lang="nl-NL" sz="9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Op </a:t>
            </a:r>
            <a:r>
              <a:rPr lang="nl-NL" sz="2000" dirty="0">
                <a:latin typeface="Comic Sans MS" pitchFamily="66" charset="0"/>
              </a:rPr>
              <a:t>dit kaartje </a:t>
            </a:r>
            <a:r>
              <a:rPr lang="nl-NL" sz="2000" dirty="0" smtClean="0">
                <a:latin typeface="Comic Sans MS" pitchFamily="66" charset="0"/>
              </a:rPr>
              <a:t>staat een vraag of opdracht die bij het kaartje van iemand </a:t>
            </a:r>
          </a:p>
          <a:p>
            <a:pPr>
              <a:spcBef>
                <a:spcPct val="20000"/>
              </a:spcBef>
            </a:pPr>
            <a:r>
              <a:rPr lang="nl-NL" sz="2000" dirty="0" smtClean="0">
                <a:latin typeface="Comic Sans MS" pitchFamily="66" charset="0"/>
              </a:rPr>
              <a:t>  anders hoort.</a:t>
            </a:r>
            <a:endParaRPr lang="nl-NL" sz="20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De </a:t>
            </a:r>
            <a:r>
              <a:rPr lang="nl-NL" sz="2000" dirty="0">
                <a:latin typeface="Comic Sans MS" pitchFamily="66" charset="0"/>
              </a:rPr>
              <a:t>juf of meester vertelt wie er straks begint.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>
                <a:latin typeface="Comic Sans MS" pitchFamily="66" charset="0"/>
              </a:rPr>
              <a:t>Je loopt met je hand in de lucht door de klas tot je een klasgenoot tegen </a:t>
            </a:r>
            <a:r>
              <a:rPr lang="nl-NL" sz="2000" dirty="0" smtClean="0">
                <a:latin typeface="Comic Sans MS" pitchFamily="66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nl-NL" sz="2000" dirty="0" smtClean="0">
                <a:latin typeface="Comic Sans MS" pitchFamily="66" charset="0"/>
              </a:rPr>
              <a:t>  komt</a:t>
            </a:r>
            <a:r>
              <a:rPr lang="nl-NL" sz="2000" dirty="0">
                <a:latin typeface="Comic Sans MS" pitchFamily="66" charset="0"/>
              </a:rPr>
              <a:t>.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kijkt samen of jullie een koppel zijn.</a:t>
            </a:r>
            <a:endParaRPr lang="nl-NL" sz="20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>
                <a:latin typeface="Comic Sans MS" pitchFamily="66" charset="0"/>
              </a:rPr>
              <a:t> </a:t>
            </a:r>
            <a:r>
              <a:rPr lang="nl-NL" sz="2000" dirty="0" smtClean="0">
                <a:latin typeface="Comic Sans MS" pitchFamily="66" charset="0"/>
              </a:rPr>
              <a:t>Als dit zo is blijf je bij elkaar staan.</a:t>
            </a:r>
            <a:endParaRPr lang="nl-NL" sz="2000" dirty="0">
              <a:latin typeface="Comic Sans MS" pitchFamily="66" charset="0"/>
            </a:endParaRPr>
          </a:p>
          <a:p>
            <a:pPr>
              <a:spcBef>
                <a:spcPct val="20000"/>
              </a:spcBef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Je </a:t>
            </a:r>
            <a:r>
              <a:rPr lang="nl-NL" sz="2000" dirty="0">
                <a:latin typeface="Comic Sans MS" pitchFamily="66" charset="0"/>
              </a:rPr>
              <a:t>gaat net zo lang door totdat </a:t>
            </a:r>
            <a:r>
              <a:rPr lang="nl-NL" sz="2000" dirty="0" smtClean="0">
                <a:latin typeface="Comic Sans MS" pitchFamily="66" charset="0"/>
              </a:rPr>
              <a:t>je iemand hebt</a:t>
            </a:r>
          </a:p>
          <a:p>
            <a:pPr>
              <a:spcBef>
                <a:spcPct val="20000"/>
              </a:spcBef>
            </a:pPr>
            <a:r>
              <a:rPr lang="nl-NL" sz="2000" dirty="0" smtClean="0">
                <a:latin typeface="Comic Sans MS" pitchFamily="66" charset="0"/>
              </a:rPr>
              <a:t>  gevonden met wie je een koppel bent.</a:t>
            </a:r>
            <a:endParaRPr lang="nl-NL" sz="2000" dirty="0">
              <a:latin typeface="Comic Sans MS" pitchFamily="66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755576" y="6338887"/>
            <a:ext cx="5040313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nl-NL" sz="2800" dirty="0">
                <a:solidFill>
                  <a:srgbClr val="C00000"/>
                </a:solidFill>
                <a:latin typeface="Comic Sans MS" pitchFamily="66" charset="0"/>
              </a:rPr>
              <a:t>Je gebruikt je fluisterstem!</a:t>
            </a:r>
          </a:p>
        </p:txBody>
      </p:sp>
      <p:pic>
        <p:nvPicPr>
          <p:cNvPr id="8" name="Picture 13" descr="Bekijk de afbeelding op ware groott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247541" y="0"/>
            <a:ext cx="1687118" cy="1124744"/>
          </a:xfrm>
          <a:prstGeom prst="rect">
            <a:avLst/>
          </a:prstGeom>
          <a:noFill/>
        </p:spPr>
      </p:pic>
      <p:pic>
        <p:nvPicPr>
          <p:cNvPr id="12" name="Picture 6" descr="500px-Crystal_Clear_action_exit_sv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7884368" y="0"/>
            <a:ext cx="1115616" cy="1115616"/>
          </a:xfrm>
          <a:prstGeom prst="rect">
            <a:avLst/>
          </a:prstGeom>
          <a:noFill/>
        </p:spPr>
      </p:pic>
      <p:pic>
        <p:nvPicPr>
          <p:cNvPr id="14" name="Picture 2" descr="roundtable.gif (18092 bytes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96075" y="4551363"/>
            <a:ext cx="2447925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2" descr="roundtable.gif (18092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4119563"/>
            <a:ext cx="2906712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nl-NL" sz="5400" b="1">
                <a:latin typeface="Comic Sans MS" pitchFamily="66" charset="0"/>
              </a:rPr>
              <a:t>tweepraat</a:t>
            </a:r>
          </a:p>
        </p:txBody>
      </p:sp>
      <p:sp>
        <p:nvSpPr>
          <p:cNvPr id="15366" name="Tijdelijke aanduiding voor inhoud 2"/>
          <p:cNvSpPr txBox="1">
            <a:spLocks/>
          </p:cNvSpPr>
          <p:nvPr/>
        </p:nvSpPr>
        <p:spPr bwMode="auto">
          <a:xfrm>
            <a:off x="0" y="1700213"/>
            <a:ext cx="914400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De </a:t>
            </a:r>
            <a:r>
              <a:rPr lang="nl-NL" sz="2000" dirty="0">
                <a:latin typeface="Comic Sans MS" pitchFamily="66" charset="0"/>
              </a:rPr>
              <a:t>juf of meester stelt je een vraag.</a:t>
            </a:r>
          </a:p>
          <a:p>
            <a:pPr>
              <a:spcBef>
                <a:spcPct val="20000"/>
              </a:spcBef>
            </a:pPr>
            <a:endParaRPr lang="nl-NL" sz="9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</a:t>
            </a:r>
            <a:r>
              <a:rPr lang="nl-NL" sz="2000" dirty="0">
                <a:latin typeface="Comic Sans MS" pitchFamily="66" charset="0"/>
              </a:rPr>
              <a:t>krijgt bedenktijd om over de vraag na te denken.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De </a:t>
            </a:r>
            <a:r>
              <a:rPr lang="nl-NL" sz="2000" dirty="0">
                <a:latin typeface="Comic Sans MS" pitchFamily="66" charset="0"/>
              </a:rPr>
              <a:t>juf of meester vertelt wie er begint.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</a:t>
            </a:r>
            <a:r>
              <a:rPr lang="nl-NL" sz="2000" dirty="0">
                <a:latin typeface="Comic Sans MS" pitchFamily="66" charset="0"/>
              </a:rPr>
              <a:t>geeft om de beurt een kort antwoord. (</a:t>
            </a:r>
            <a:r>
              <a:rPr lang="nl-NL" sz="2000" dirty="0" err="1">
                <a:latin typeface="Comic Sans MS" pitchFamily="66" charset="0"/>
              </a:rPr>
              <a:t>ping-pong</a:t>
            </a:r>
            <a:r>
              <a:rPr lang="nl-NL" sz="2000" dirty="0">
                <a:latin typeface="Comic Sans MS" pitchFamily="66" charset="0"/>
              </a:rPr>
              <a:t>)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</a:t>
            </a:r>
            <a:r>
              <a:rPr lang="nl-NL" sz="2000" dirty="0">
                <a:latin typeface="Comic Sans MS" pitchFamily="66" charset="0"/>
              </a:rPr>
              <a:t>gaat door totdat de juf of meester het stilte teken laat zien.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55650" y="5157788"/>
            <a:ext cx="453707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2800" dirty="0">
                <a:solidFill>
                  <a:srgbClr val="C00000"/>
                </a:solidFill>
                <a:latin typeface="Comic Sans MS" pitchFamily="66" charset="0"/>
              </a:rPr>
              <a:t>Je gebruikt je teamstem!</a:t>
            </a:r>
          </a:p>
        </p:txBody>
      </p:sp>
      <p:pic>
        <p:nvPicPr>
          <p:cNvPr id="8" name="Picture 13" descr="Bekijk de afbeelding op ware grootte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-247541" y="0"/>
            <a:ext cx="1687118" cy="1124744"/>
          </a:xfrm>
          <a:prstGeom prst="rect">
            <a:avLst/>
          </a:prstGeom>
          <a:noFill/>
        </p:spPr>
      </p:pic>
      <p:pic>
        <p:nvPicPr>
          <p:cNvPr id="12" name="Picture 6" descr="500px-Crystal_Clear_action_exit_sv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884368" y="0"/>
            <a:ext cx="1115616" cy="1115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2" descr="roundtable.gif (18092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4551363"/>
            <a:ext cx="2447925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nl-NL" sz="5400" b="1">
                <a:latin typeface="Comic Sans MS" pitchFamily="66" charset="0"/>
              </a:rPr>
              <a:t>tafelrondje</a:t>
            </a:r>
          </a:p>
        </p:txBody>
      </p:sp>
      <p:sp>
        <p:nvSpPr>
          <p:cNvPr id="16394" name="Tijdelijke aanduiding voor inhoud 2"/>
          <p:cNvSpPr txBox="1">
            <a:spLocks/>
          </p:cNvSpPr>
          <p:nvPr/>
        </p:nvSpPr>
        <p:spPr bwMode="auto">
          <a:xfrm>
            <a:off x="0" y="1700213"/>
            <a:ext cx="914400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Ieder </a:t>
            </a:r>
            <a:r>
              <a:rPr lang="nl-NL" sz="2000" dirty="0">
                <a:latin typeface="Comic Sans MS" pitchFamily="66" charset="0"/>
              </a:rPr>
              <a:t>team krijgt één vel papier en één pen.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nl-NL" sz="9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De </a:t>
            </a:r>
            <a:r>
              <a:rPr lang="nl-NL" sz="2000" dirty="0">
                <a:latin typeface="Comic Sans MS" pitchFamily="66" charset="0"/>
              </a:rPr>
              <a:t>juf of meester stelt je een vraag.</a:t>
            </a:r>
          </a:p>
          <a:p>
            <a:pPr>
              <a:spcBef>
                <a:spcPct val="20000"/>
              </a:spcBef>
            </a:pPr>
            <a:endParaRPr lang="nl-NL" sz="9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</a:t>
            </a:r>
            <a:r>
              <a:rPr lang="nl-NL" sz="2000" dirty="0">
                <a:latin typeface="Comic Sans MS" pitchFamily="66" charset="0"/>
              </a:rPr>
              <a:t>krijgt bedenktijd om over de vraag na te </a:t>
            </a:r>
            <a:r>
              <a:rPr lang="nl-NL" sz="2000" dirty="0" smtClean="0">
                <a:latin typeface="Comic Sans MS" pitchFamily="66" charset="0"/>
              </a:rPr>
              <a:t>denken.</a:t>
            </a:r>
            <a:endParaRPr lang="nl-NL" sz="20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De </a:t>
            </a:r>
            <a:r>
              <a:rPr lang="nl-NL" sz="2000" dirty="0">
                <a:latin typeface="Comic Sans MS" pitchFamily="66" charset="0"/>
              </a:rPr>
              <a:t>juf of meester vertelt wie er begint.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</a:t>
            </a:r>
            <a:r>
              <a:rPr lang="nl-NL" sz="2000" dirty="0">
                <a:latin typeface="Comic Sans MS" pitchFamily="66" charset="0"/>
              </a:rPr>
              <a:t>geeft om de beurt een kort antwoord. (</a:t>
            </a:r>
            <a:r>
              <a:rPr lang="nl-NL" sz="2000" dirty="0" err="1">
                <a:latin typeface="Comic Sans MS" pitchFamily="66" charset="0"/>
              </a:rPr>
              <a:t>ping-pong</a:t>
            </a:r>
            <a:r>
              <a:rPr lang="nl-NL" sz="2000" dirty="0">
                <a:latin typeface="Comic Sans MS" pitchFamily="66" charset="0"/>
              </a:rPr>
              <a:t>)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</a:t>
            </a:r>
            <a:r>
              <a:rPr lang="nl-NL" sz="2000" dirty="0">
                <a:latin typeface="Comic Sans MS" pitchFamily="66" charset="0"/>
              </a:rPr>
              <a:t>gaat door totdat de juf of meester zegt dat je mag stoppen.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55650" y="5157788"/>
            <a:ext cx="453707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2800" dirty="0">
                <a:solidFill>
                  <a:srgbClr val="C00000"/>
                </a:solidFill>
                <a:latin typeface="Comic Sans MS" pitchFamily="66" charset="0"/>
              </a:rPr>
              <a:t>Je gebruikt je teamstem!</a:t>
            </a:r>
          </a:p>
        </p:txBody>
      </p:sp>
      <p:pic>
        <p:nvPicPr>
          <p:cNvPr id="8" name="Picture 13" descr="Bekijk de afbeelding op ware grootte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-247541" y="0"/>
            <a:ext cx="1687118" cy="1124744"/>
          </a:xfrm>
          <a:prstGeom prst="rect">
            <a:avLst/>
          </a:prstGeom>
          <a:noFill/>
        </p:spPr>
      </p:pic>
      <p:pic>
        <p:nvPicPr>
          <p:cNvPr id="12" name="Picture 6" descr="500px-Crystal_Clear_action_exit_sv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884368" y="0"/>
            <a:ext cx="1115616" cy="1115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1547664" y="274638"/>
            <a:ext cx="6624736" cy="1143000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algn="ctr"/>
            <a:r>
              <a:rPr lang="nl-NL" sz="5400" b="1" dirty="0" smtClean="0">
                <a:latin typeface="Comic Sans MS" pitchFamily="66" charset="0"/>
              </a:rPr>
              <a:t>genummerde koppen bij elkaar</a:t>
            </a:r>
            <a:endParaRPr lang="nl-NL" sz="5400" b="1" dirty="0">
              <a:latin typeface="Comic Sans MS" pitchFamily="66" charset="0"/>
            </a:endParaRPr>
          </a:p>
        </p:txBody>
      </p:sp>
      <p:sp>
        <p:nvSpPr>
          <p:cNvPr id="16394" name="Tijdelijke aanduiding voor inhoud 2"/>
          <p:cNvSpPr txBox="1">
            <a:spLocks/>
          </p:cNvSpPr>
          <p:nvPr/>
        </p:nvSpPr>
        <p:spPr bwMode="auto">
          <a:xfrm>
            <a:off x="0" y="1340768"/>
            <a:ext cx="914400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Ieder teamlid </a:t>
            </a:r>
            <a:r>
              <a:rPr lang="nl-NL" sz="2000" dirty="0">
                <a:latin typeface="Comic Sans MS" pitchFamily="66" charset="0"/>
              </a:rPr>
              <a:t>krijgt één vel papier en één pen.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nl-NL" sz="5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De </a:t>
            </a:r>
            <a:r>
              <a:rPr lang="nl-NL" sz="2000" dirty="0">
                <a:latin typeface="Comic Sans MS" pitchFamily="66" charset="0"/>
              </a:rPr>
              <a:t>juf of meester stelt je een vraag.</a:t>
            </a:r>
          </a:p>
          <a:p>
            <a:pPr>
              <a:spcBef>
                <a:spcPct val="20000"/>
              </a:spcBef>
            </a:pPr>
            <a:endParaRPr lang="nl-NL" sz="5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</a:t>
            </a:r>
            <a:r>
              <a:rPr lang="nl-NL" sz="2000" dirty="0">
                <a:latin typeface="Comic Sans MS" pitchFamily="66" charset="0"/>
              </a:rPr>
              <a:t>krijgt bedenktijd om over de vraag na te </a:t>
            </a:r>
            <a:r>
              <a:rPr lang="nl-NL" sz="2000" dirty="0" smtClean="0">
                <a:latin typeface="Comic Sans MS" pitchFamily="66" charset="0"/>
              </a:rPr>
              <a:t>denken en schrijft het  </a:t>
            </a:r>
          </a:p>
          <a:p>
            <a:pPr>
              <a:spcBef>
                <a:spcPct val="20000"/>
              </a:spcBef>
            </a:pPr>
            <a:r>
              <a:rPr lang="nl-NL" sz="2000" dirty="0" smtClean="0">
                <a:latin typeface="Comic Sans MS" pitchFamily="66" charset="0"/>
              </a:rPr>
              <a:t>  antwoord dan op je blad.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nl-NL" sz="5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De </a:t>
            </a:r>
            <a:r>
              <a:rPr lang="nl-NL" sz="2000" dirty="0">
                <a:latin typeface="Comic Sans MS" pitchFamily="66" charset="0"/>
              </a:rPr>
              <a:t>juf of meester vertelt wie er begint.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nl-NL" sz="5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steekt de koppen bij elkaar en laat elkaar om de beurt je antwoord </a:t>
            </a:r>
          </a:p>
          <a:p>
            <a:pPr>
              <a:spcBef>
                <a:spcPct val="20000"/>
              </a:spcBef>
            </a:pPr>
            <a:r>
              <a:rPr lang="nl-NL" sz="2000" dirty="0" smtClean="0">
                <a:latin typeface="Comic Sans MS" pitchFamily="66" charset="0"/>
              </a:rPr>
              <a:t>  zien en bespreekt deze.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nl-NL" sz="500" dirty="0" smtClean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gaat pas weer zitten als iedereen in het team het antwoord</a:t>
            </a:r>
          </a:p>
          <a:p>
            <a:pPr>
              <a:spcBef>
                <a:spcPct val="20000"/>
              </a:spcBef>
            </a:pPr>
            <a:r>
              <a:rPr lang="nl-NL" sz="2000" dirty="0" smtClean="0">
                <a:latin typeface="Comic Sans MS" pitchFamily="66" charset="0"/>
              </a:rPr>
              <a:t>  weet.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nl-NL" sz="5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De juf of meester noemt een nummer. Als dit jouw  </a:t>
            </a:r>
          </a:p>
          <a:p>
            <a:pPr>
              <a:spcBef>
                <a:spcPct val="20000"/>
              </a:spcBef>
            </a:pPr>
            <a:r>
              <a:rPr lang="nl-NL" sz="2000" dirty="0" smtClean="0">
                <a:latin typeface="Comic Sans MS" pitchFamily="66" charset="0"/>
              </a:rPr>
              <a:t>  nummer is ga je staan   en geef je antwoord op de </a:t>
            </a:r>
          </a:p>
          <a:p>
            <a:pPr>
              <a:spcBef>
                <a:spcPct val="20000"/>
              </a:spcBef>
            </a:pPr>
            <a:r>
              <a:rPr lang="nl-NL" sz="2000" dirty="0" smtClean="0">
                <a:latin typeface="Comic Sans MS" pitchFamily="66" charset="0"/>
              </a:rPr>
              <a:t>  die gesteld is.</a:t>
            </a:r>
            <a:endParaRPr lang="nl-NL" sz="2000" dirty="0">
              <a:latin typeface="Comic Sans MS" pitchFamily="66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123728" y="6335713"/>
            <a:ext cx="453707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2800" dirty="0">
                <a:solidFill>
                  <a:srgbClr val="C00000"/>
                </a:solidFill>
                <a:latin typeface="Comic Sans MS" pitchFamily="66" charset="0"/>
              </a:rPr>
              <a:t>Je gebruikt je teamstem!</a:t>
            </a:r>
          </a:p>
        </p:txBody>
      </p:sp>
      <p:pic>
        <p:nvPicPr>
          <p:cNvPr id="8" name="Picture 13" descr="Bekijk de afbeelding op ware groott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247541" y="0"/>
            <a:ext cx="1687118" cy="1124744"/>
          </a:xfrm>
          <a:prstGeom prst="rect">
            <a:avLst/>
          </a:prstGeom>
          <a:noFill/>
        </p:spPr>
      </p:pic>
      <p:pic>
        <p:nvPicPr>
          <p:cNvPr id="12" name="Picture 6" descr="500px-Crystal_Clear_action_exit_sv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7884368" y="0"/>
            <a:ext cx="1115616" cy="1115616"/>
          </a:xfrm>
          <a:prstGeom prst="rect">
            <a:avLst/>
          </a:prstGeom>
          <a:noFill/>
        </p:spPr>
      </p:pic>
      <p:pic>
        <p:nvPicPr>
          <p:cNvPr id="13" name="Picture 2" descr="roundtable.gif (18092 bytes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96075" y="4551363"/>
            <a:ext cx="2447925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2" descr="roundtable.gif (18092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767387"/>
            <a:ext cx="2218669" cy="2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nl-NL" sz="5400" b="1" dirty="0" smtClean="0">
                <a:latin typeface="Comic Sans MS" pitchFamily="66" charset="0"/>
              </a:rPr>
              <a:t>beurtgooi</a:t>
            </a:r>
            <a:endParaRPr lang="nl-NL" sz="5400" b="1" dirty="0">
              <a:latin typeface="Comic Sans MS" pitchFamily="66" charset="0"/>
            </a:endParaRPr>
          </a:p>
        </p:txBody>
      </p:sp>
      <p:sp>
        <p:nvSpPr>
          <p:cNvPr id="16394" name="Tijdelijke aanduiding voor inhoud 2"/>
          <p:cNvSpPr txBox="1">
            <a:spLocks/>
          </p:cNvSpPr>
          <p:nvPr/>
        </p:nvSpPr>
        <p:spPr bwMode="auto">
          <a:xfrm>
            <a:off x="0" y="1700213"/>
            <a:ext cx="914400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Ieder </a:t>
            </a:r>
            <a:r>
              <a:rPr lang="nl-NL" sz="2000" dirty="0">
                <a:latin typeface="Comic Sans MS" pitchFamily="66" charset="0"/>
              </a:rPr>
              <a:t>team krijgt één </a:t>
            </a:r>
            <a:r>
              <a:rPr lang="nl-NL" sz="2000" dirty="0" smtClean="0">
                <a:latin typeface="Comic Sans MS" pitchFamily="66" charset="0"/>
              </a:rPr>
              <a:t>bal of een prop papier.</a:t>
            </a:r>
            <a:endParaRPr lang="nl-NL" sz="20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endParaRPr lang="nl-NL" sz="9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De </a:t>
            </a:r>
            <a:r>
              <a:rPr lang="nl-NL" sz="2000" dirty="0">
                <a:latin typeface="Comic Sans MS" pitchFamily="66" charset="0"/>
              </a:rPr>
              <a:t>juf of meester stelt je een vraag.</a:t>
            </a:r>
          </a:p>
          <a:p>
            <a:pPr>
              <a:spcBef>
                <a:spcPct val="20000"/>
              </a:spcBef>
            </a:pPr>
            <a:endParaRPr lang="nl-NL" sz="9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</a:t>
            </a:r>
            <a:r>
              <a:rPr lang="nl-NL" sz="2000" dirty="0">
                <a:latin typeface="Comic Sans MS" pitchFamily="66" charset="0"/>
              </a:rPr>
              <a:t>krijgt bedenktijd om over de vraag na te denken.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geeft antwoord op de vraag en gooit de bal naar iemand anders.</a:t>
            </a:r>
            <a:endParaRPr lang="nl-NL" sz="20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De volgende geeft ook antwoord op de vraag en gooit de bal weer door.</a:t>
            </a:r>
            <a:endParaRPr lang="nl-NL" sz="20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</a:t>
            </a:r>
            <a:r>
              <a:rPr lang="nl-NL" sz="2000" dirty="0">
                <a:latin typeface="Comic Sans MS" pitchFamily="66" charset="0"/>
              </a:rPr>
              <a:t>gaat door totdat de juf of meester zegt dat je mag stoppen.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55650" y="5157788"/>
            <a:ext cx="453707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2800" dirty="0">
                <a:solidFill>
                  <a:srgbClr val="C00000"/>
                </a:solidFill>
                <a:latin typeface="Comic Sans MS" pitchFamily="66" charset="0"/>
              </a:rPr>
              <a:t>Je gebruikt je teamstem!</a:t>
            </a:r>
          </a:p>
        </p:txBody>
      </p:sp>
      <p:pic>
        <p:nvPicPr>
          <p:cNvPr id="8" name="Picture 13" descr="Bekijk de afbeelding op ware grootte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-247541" y="0"/>
            <a:ext cx="1687118" cy="1124744"/>
          </a:xfrm>
          <a:prstGeom prst="rect">
            <a:avLst/>
          </a:prstGeom>
          <a:noFill/>
        </p:spPr>
      </p:pic>
      <p:pic>
        <p:nvPicPr>
          <p:cNvPr id="12" name="Picture 6" descr="500px-Crystal_Clear_action_exit_sv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884368" y="0"/>
            <a:ext cx="1115616" cy="1115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2" descr="roundtable.gif (18092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6075" y="4725144"/>
            <a:ext cx="2447925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1331640" y="548680"/>
            <a:ext cx="6707088" cy="724942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/>
          <a:p>
            <a:pPr algn="ctr"/>
            <a:r>
              <a:rPr lang="nl-NL" sz="5400" b="1" dirty="0" smtClean="0">
                <a:latin typeface="Comic Sans MS" pitchFamily="66" charset="0"/>
              </a:rPr>
              <a:t>tweetal interview (op tijd) </a:t>
            </a:r>
            <a:endParaRPr lang="nl-NL" sz="5400" b="1" dirty="0">
              <a:latin typeface="Comic Sans MS" pitchFamily="66" charset="0"/>
            </a:endParaRPr>
          </a:p>
        </p:txBody>
      </p:sp>
      <p:sp>
        <p:nvSpPr>
          <p:cNvPr id="16394" name="Tijdelijke aanduiding voor inhoud 2"/>
          <p:cNvSpPr txBox="1">
            <a:spLocks/>
          </p:cNvSpPr>
          <p:nvPr/>
        </p:nvSpPr>
        <p:spPr bwMode="auto">
          <a:xfrm>
            <a:off x="0" y="1700213"/>
            <a:ext cx="914400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Ieder </a:t>
            </a:r>
            <a:r>
              <a:rPr lang="nl-NL" sz="2000" dirty="0">
                <a:latin typeface="Comic Sans MS" pitchFamily="66" charset="0"/>
              </a:rPr>
              <a:t>team krijgt één vel papier en één </a:t>
            </a:r>
            <a:r>
              <a:rPr lang="nl-NL" sz="2000" dirty="0" smtClean="0">
                <a:latin typeface="Comic Sans MS" pitchFamily="66" charset="0"/>
              </a:rPr>
              <a:t>pen of potlood.</a:t>
            </a:r>
            <a:endParaRPr lang="nl-NL" sz="20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endParaRPr lang="nl-NL" sz="9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De </a:t>
            </a:r>
            <a:r>
              <a:rPr lang="nl-NL" sz="2000" dirty="0">
                <a:latin typeface="Comic Sans MS" pitchFamily="66" charset="0"/>
              </a:rPr>
              <a:t>juf of meester stelt je een vraag.</a:t>
            </a:r>
          </a:p>
          <a:p>
            <a:pPr>
              <a:spcBef>
                <a:spcPct val="20000"/>
              </a:spcBef>
            </a:pPr>
            <a:endParaRPr lang="nl-NL" sz="9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Je </a:t>
            </a:r>
            <a:r>
              <a:rPr lang="nl-NL" sz="2000" dirty="0">
                <a:latin typeface="Comic Sans MS" pitchFamily="66" charset="0"/>
              </a:rPr>
              <a:t>krijgt bedenktijd om over de vraag na te </a:t>
            </a:r>
            <a:r>
              <a:rPr lang="nl-NL" sz="2000" dirty="0" smtClean="0">
                <a:latin typeface="Comic Sans MS" pitchFamily="66" charset="0"/>
              </a:rPr>
              <a:t>denken en tekent of schrijft </a:t>
            </a:r>
          </a:p>
          <a:p>
            <a:pPr>
              <a:spcBef>
                <a:spcPct val="20000"/>
              </a:spcBef>
            </a:pPr>
            <a:r>
              <a:rPr lang="nl-NL" sz="2000" dirty="0" smtClean="0">
                <a:latin typeface="Comic Sans MS" pitchFamily="66" charset="0"/>
              </a:rPr>
              <a:t>   het antwoord van de vraag op je blad.</a:t>
            </a:r>
            <a:endParaRPr lang="nl-NL" sz="20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De </a:t>
            </a:r>
            <a:r>
              <a:rPr lang="nl-NL" sz="2000" dirty="0">
                <a:latin typeface="Comic Sans MS" pitchFamily="66" charset="0"/>
              </a:rPr>
              <a:t>juf of meester vertelt wie er </a:t>
            </a:r>
            <a:r>
              <a:rPr lang="nl-NL" sz="2000" dirty="0" smtClean="0">
                <a:latin typeface="Comic Sans MS" pitchFamily="66" charset="0"/>
              </a:rPr>
              <a:t>begint en hoe lang het interview duurt.</a:t>
            </a:r>
            <a:endParaRPr lang="nl-NL" sz="20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De één interviewt eerst de ander.</a:t>
            </a:r>
            <a:endParaRPr lang="nl-NL" sz="20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endParaRPr lang="nl-NL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nl-NL" sz="2000" dirty="0" smtClean="0">
                <a:latin typeface="Comic Sans MS" pitchFamily="66" charset="0"/>
              </a:rPr>
              <a:t> Daarna wissel je van rol en gaat de ander interviewen. </a:t>
            </a:r>
            <a:endParaRPr lang="nl-NL" sz="2000" dirty="0">
              <a:latin typeface="Comic Sans MS" pitchFamily="66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611560" y="5661248"/>
            <a:ext cx="51124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2800" dirty="0">
                <a:solidFill>
                  <a:srgbClr val="C00000"/>
                </a:solidFill>
                <a:latin typeface="Comic Sans MS" pitchFamily="66" charset="0"/>
              </a:rPr>
              <a:t>Je gebruikt je </a:t>
            </a:r>
            <a:r>
              <a:rPr lang="nl-NL" sz="2800" dirty="0" smtClean="0">
                <a:solidFill>
                  <a:srgbClr val="C00000"/>
                </a:solidFill>
                <a:latin typeface="Comic Sans MS" pitchFamily="66" charset="0"/>
              </a:rPr>
              <a:t>fluisterstem!</a:t>
            </a:r>
            <a:endParaRPr lang="nl-NL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8" name="Picture 13" descr="Bekijk de afbeelding op ware grootte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-247541" y="0"/>
            <a:ext cx="1687118" cy="1124744"/>
          </a:xfrm>
          <a:prstGeom prst="rect">
            <a:avLst/>
          </a:prstGeom>
          <a:noFill/>
        </p:spPr>
      </p:pic>
      <p:pic>
        <p:nvPicPr>
          <p:cNvPr id="12" name="Picture 6" descr="500px-Crystal_Clear_action_exit_sv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884368" y="0"/>
            <a:ext cx="1115616" cy="1115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1001</Words>
  <Application>Microsoft Office PowerPoint</Application>
  <PresentationFormat>Diavoorstelling (4:3)</PresentationFormat>
  <Paragraphs>174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Binnen/buitenkring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Ilse</dc:creator>
  <cp:lastModifiedBy>Kwakernaak, Annefleur</cp:lastModifiedBy>
  <cp:revision>183</cp:revision>
  <dcterms:created xsi:type="dcterms:W3CDTF">2012-04-11T11:49:39Z</dcterms:created>
  <dcterms:modified xsi:type="dcterms:W3CDTF">2014-03-20T07:09:53Z</dcterms:modified>
</cp:coreProperties>
</file>