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1" r:id="rId3"/>
    <p:sldId id="265" r:id="rId4"/>
    <p:sldId id="259" r:id="rId5"/>
    <p:sldId id="260" r:id="rId6"/>
    <p:sldId id="262" r:id="rId7"/>
    <p:sldId id="267" r:id="rId8"/>
    <p:sldId id="266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Tuesday, December 19, 2017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Tuesday, December 19,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Tuesday, December 19,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December 19, 2017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Tuesday, December 19, 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Tuesday, December 19, 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Tuesday, December 19, 2017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Tuesday, December 19, 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Tuesday, December 19,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Tuesday, December 19, 2017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Tuesday, December 19, 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Tuesday, December 19,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schooltv.nl/video/kloosters-in-de-middeleeuwen-het-leven-in-een-klooster/#q=klooster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7240" y="304800"/>
            <a:ext cx="7543800" cy="2152650"/>
          </a:xfrm>
        </p:spPr>
        <p:txBody>
          <a:bodyPr/>
          <a:lstStyle/>
          <a:p>
            <a:r>
              <a:rPr lang="nl-NL" sz="7200" dirty="0" smtClean="0"/>
              <a:t>THEMA 3 – LES 1</a:t>
            </a:r>
            <a:endParaRPr lang="nl-NL" sz="72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728875" y="2262622"/>
            <a:ext cx="6161547" cy="685800"/>
          </a:xfrm>
        </p:spPr>
        <p:txBody>
          <a:bodyPr>
            <a:normAutofit fontScale="92500"/>
          </a:bodyPr>
          <a:lstStyle/>
          <a:p>
            <a:r>
              <a:rPr lang="nl-NL" sz="2800" dirty="0" smtClean="0"/>
              <a:t>OPKOMST VAN HET CHRISTENDOM</a:t>
            </a:r>
            <a:endParaRPr lang="nl-NL" sz="2800" dirty="0"/>
          </a:p>
        </p:txBody>
      </p:sp>
      <p:pic>
        <p:nvPicPr>
          <p:cNvPr id="1026" name="Picture 2" descr="http://www.theimaginativeconservative.org/wp-content/uploads/2017/09/liberty-christen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875" y="3075596"/>
            <a:ext cx="6286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096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5862" y="1247057"/>
            <a:ext cx="8280114" cy="530165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nl-NL" sz="2400" dirty="0" smtClean="0"/>
          </a:p>
          <a:p>
            <a:endParaRPr lang="nl-NL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62" y="228601"/>
            <a:ext cx="8280114" cy="914400"/>
          </a:xfrm>
        </p:spPr>
        <p:txBody>
          <a:bodyPr/>
          <a:lstStyle/>
          <a:p>
            <a:r>
              <a:rPr lang="nl-NL" dirty="0" smtClean="0"/>
              <a:t>MACHT IN DE KERK</a:t>
            </a:r>
            <a:endParaRPr lang="nl-NL" dirty="0"/>
          </a:p>
        </p:txBody>
      </p:sp>
      <p:pic>
        <p:nvPicPr>
          <p:cNvPr id="1026" name="Picture 2" descr="https://i.ytimg.com/vi/awh9WdhAYqQ/hq72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8" t="12438" r="13067" b="22488"/>
          <a:stretch/>
        </p:blipFill>
        <p:spPr bwMode="auto">
          <a:xfrm>
            <a:off x="395862" y="2261734"/>
            <a:ext cx="8407022" cy="41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43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5862" y="209827"/>
            <a:ext cx="8280114" cy="530165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nl-NL" sz="2400" dirty="0" smtClean="0"/>
              <a:t>Je leert in deze les:</a:t>
            </a:r>
          </a:p>
          <a:p>
            <a:r>
              <a:rPr lang="nl-NL" sz="2400" dirty="0" smtClean="0"/>
              <a:t>Dat het geloof heel belangrijk was</a:t>
            </a:r>
          </a:p>
          <a:p>
            <a:r>
              <a:rPr lang="nl-NL" sz="2400" dirty="0" smtClean="0"/>
              <a:t>Dat sommige christenen in kloosters woonden</a:t>
            </a:r>
          </a:p>
          <a:p>
            <a:r>
              <a:rPr lang="nl-NL" sz="2400" dirty="0" smtClean="0"/>
              <a:t>Dat kloosters veilige plekken waren waar kennis werd bewaard en verspreid</a:t>
            </a:r>
          </a:p>
          <a:p>
            <a:r>
              <a:rPr lang="nl-NL" sz="2400" dirty="0" smtClean="0"/>
              <a:t>Dat de paus in Rome de leider van de christenen was</a:t>
            </a:r>
          </a:p>
          <a:p>
            <a:r>
              <a:rPr lang="nl-NL" sz="2400" dirty="0" smtClean="0"/>
              <a:t>Hoe de macht in de kerk verdeeld was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62" y="487908"/>
            <a:ext cx="8280114" cy="914400"/>
          </a:xfrm>
        </p:spPr>
        <p:txBody>
          <a:bodyPr/>
          <a:lstStyle/>
          <a:p>
            <a:r>
              <a:rPr lang="nl-NL" dirty="0" smtClean="0"/>
              <a:t>DOELEN </a:t>
            </a:r>
            <a:endParaRPr lang="nl-NL" dirty="0"/>
          </a:p>
        </p:txBody>
      </p:sp>
      <p:pic>
        <p:nvPicPr>
          <p:cNvPr id="2050" name="Picture 2" descr="http://mavanvliet.nl/roemenie/wpimages/wp039154c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53" y="4293725"/>
            <a:ext cx="3338470" cy="243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1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5862" y="1402308"/>
            <a:ext cx="8280114" cy="530165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/>
              <a:t>De Romeinen maken ruzie wie de baas mag zijn in het Rijk;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/>
              <a:t>Keizer </a:t>
            </a:r>
            <a:r>
              <a:rPr lang="nl-NL" sz="2400" dirty="0" err="1" smtClean="0"/>
              <a:t>Augustulus</a:t>
            </a:r>
            <a:r>
              <a:rPr lang="nl-NL" sz="2400" dirty="0" smtClean="0"/>
              <a:t> wordt de baas;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/>
              <a:t>Hij wordt gevangen genomen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/>
              <a:t>Een Germaanse generaal wordt de baas (</a:t>
            </a:r>
            <a:r>
              <a:rPr lang="nl-NL" sz="2400" dirty="0" err="1" smtClean="0"/>
              <a:t>Odoaker</a:t>
            </a:r>
            <a:r>
              <a:rPr lang="nl-NL" sz="2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/>
              <a:t>Door ruzies onderling en andere volken die aanvallen, valt het Rijk uit elkaar;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/>
              <a:t>West-Romeinse Rijk valt uit elkaar, Rome verpaupert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/>
              <a:t>Oost-Romeinse Rijk bleef nog lang bestaan. </a:t>
            </a:r>
            <a:endParaRPr lang="nl-NL" sz="2400" dirty="0"/>
          </a:p>
          <a:p>
            <a:pPr marL="18288" indent="0">
              <a:buNone/>
            </a:pPr>
            <a:endParaRPr lang="nl-NL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nl-NL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62" y="487908"/>
            <a:ext cx="8280114" cy="914400"/>
          </a:xfrm>
        </p:spPr>
        <p:txBody>
          <a:bodyPr/>
          <a:lstStyle/>
          <a:p>
            <a:r>
              <a:rPr lang="nl-NL" dirty="0" smtClean="0"/>
              <a:t>EINDE ROMIJNSE RIJK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789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5862" y="1247057"/>
            <a:ext cx="8280114" cy="530165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Germanen werden Romeinse soldaten;</a:t>
            </a:r>
          </a:p>
          <a:p>
            <a:r>
              <a:rPr lang="nl-NL" sz="2400" dirty="0" smtClean="0"/>
              <a:t>Op grenzen werden forten gebouwd; </a:t>
            </a:r>
          </a:p>
          <a:p>
            <a:r>
              <a:rPr lang="nl-NL" sz="2400" dirty="0" smtClean="0"/>
              <a:t>Forten en grenzen werden slecht bewaakt, omdat Romeinse soldaten slecht betaald kregen; </a:t>
            </a:r>
          </a:p>
          <a:p>
            <a:r>
              <a:rPr lang="nl-NL" sz="2400" dirty="0" smtClean="0"/>
              <a:t>Op een gegeven moment sloegen de </a:t>
            </a:r>
          </a:p>
          <a:p>
            <a:pPr marL="18288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Germaanse stammen op de vlucht;</a:t>
            </a:r>
          </a:p>
          <a:p>
            <a:r>
              <a:rPr lang="nl-NL" sz="2400" dirty="0" smtClean="0"/>
              <a:t>Onbekende volken vielen aan;</a:t>
            </a:r>
          </a:p>
          <a:p>
            <a:r>
              <a:rPr lang="nl-NL" sz="2400" dirty="0" smtClean="0"/>
              <a:t>Een van die volken waren de Hunnen</a:t>
            </a:r>
          </a:p>
          <a:p>
            <a:r>
              <a:rPr lang="nl-NL" sz="2400" dirty="0" err="1" smtClean="0"/>
              <a:t>Atilla</a:t>
            </a:r>
            <a:r>
              <a:rPr lang="nl-NL" sz="2400" dirty="0" smtClean="0"/>
              <a:t> de Hun was hun baas. </a:t>
            </a:r>
          </a:p>
          <a:p>
            <a:pPr marL="18288" indent="0">
              <a:buNone/>
            </a:pPr>
            <a:endParaRPr lang="nl-NL" sz="2400" dirty="0" smtClean="0"/>
          </a:p>
          <a:p>
            <a:endParaRPr lang="nl-NL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62" y="228601"/>
            <a:ext cx="8280114" cy="914400"/>
          </a:xfrm>
        </p:spPr>
        <p:txBody>
          <a:bodyPr/>
          <a:lstStyle/>
          <a:p>
            <a:r>
              <a:rPr lang="nl-NL" dirty="0" smtClean="0"/>
              <a:t>ROMEINSE RIJK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735" y="2963423"/>
            <a:ext cx="2793714" cy="440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4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5862" y="1247057"/>
            <a:ext cx="8280114" cy="530165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De mensen waren zo bang voor de Hunnen dat ze op de vlucht sloegen;</a:t>
            </a:r>
          </a:p>
          <a:p>
            <a:r>
              <a:rPr lang="nl-NL" sz="2400" dirty="0" smtClean="0"/>
              <a:t>Door deze vlucht sloegen andere volken ook weer op de vlucht;</a:t>
            </a:r>
          </a:p>
          <a:p>
            <a:r>
              <a:rPr lang="nl-NL" sz="2400" dirty="0" smtClean="0"/>
              <a:t>Deze tijd heet de tijd van de grote Volksverhuizing;</a:t>
            </a:r>
          </a:p>
          <a:p>
            <a:endParaRPr lang="nl-NL" sz="2400" dirty="0"/>
          </a:p>
          <a:p>
            <a:endParaRPr lang="nl-NL" sz="2400" dirty="0" smtClean="0"/>
          </a:p>
          <a:p>
            <a:endParaRPr lang="nl-NL" sz="2400" dirty="0"/>
          </a:p>
          <a:p>
            <a:endParaRPr lang="nl-NL" sz="2400" dirty="0" smtClean="0"/>
          </a:p>
          <a:p>
            <a:endParaRPr lang="nl-NL" sz="2400" dirty="0"/>
          </a:p>
          <a:p>
            <a:endParaRPr lang="nl-NL" sz="2400" dirty="0" smtClean="0"/>
          </a:p>
          <a:p>
            <a:pPr marL="18288" indent="0">
              <a:buNone/>
            </a:pPr>
            <a:endParaRPr lang="nl-NL" sz="2400" dirty="0" smtClean="0"/>
          </a:p>
          <a:p>
            <a:pPr marL="18288" indent="0">
              <a:buNone/>
            </a:pPr>
            <a:endParaRPr lang="nl-NL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62" y="228601"/>
            <a:ext cx="8280114" cy="914400"/>
          </a:xfrm>
        </p:spPr>
        <p:txBody>
          <a:bodyPr/>
          <a:lstStyle/>
          <a:p>
            <a:r>
              <a:rPr lang="nl-NL" dirty="0" smtClean="0"/>
              <a:t>Volksverhuizing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52" y="3307594"/>
            <a:ext cx="4948275" cy="334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1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5862" y="1247057"/>
            <a:ext cx="8280114" cy="530165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Na een tijdje werd het weer rustiger;</a:t>
            </a:r>
          </a:p>
          <a:p>
            <a:r>
              <a:rPr lang="nl-NL" sz="2400" dirty="0" smtClean="0"/>
              <a:t>Verschillende volken werden belangrijker (de grootste stam was de stam van de Franken, zij gingen in Frankrijk wonen) </a:t>
            </a:r>
          </a:p>
          <a:p>
            <a:r>
              <a:rPr lang="nl-NL" sz="2400" dirty="0" smtClean="0"/>
              <a:t>Zij voerden oorlog met andere Germaanse stammen en breidden hun rijk uit;</a:t>
            </a:r>
          </a:p>
          <a:p>
            <a:r>
              <a:rPr lang="nl-NL" sz="2400" dirty="0" smtClean="0"/>
              <a:t>Clovis was een belangrijke Frankische koning</a:t>
            </a:r>
          </a:p>
          <a:p>
            <a:r>
              <a:rPr lang="nl-NL" sz="2400" dirty="0" smtClean="0"/>
              <a:t>Hij werd christen rond 500 na Chr.</a:t>
            </a:r>
          </a:p>
          <a:p>
            <a:r>
              <a:rPr lang="nl-NL" sz="2400" dirty="0" smtClean="0"/>
              <a:t>Nog beroemder is Karel de Grote. Hij had het laatste grote rijk. </a:t>
            </a:r>
          </a:p>
          <a:p>
            <a:r>
              <a:rPr lang="nl-NL" sz="2400" dirty="0" smtClean="0"/>
              <a:t>Hij beschermde zijn grote rijk tegen de Saksen </a:t>
            </a:r>
          </a:p>
          <a:p>
            <a:pPr marL="18288" indent="0">
              <a:buNone/>
            </a:pPr>
            <a:endParaRPr lang="nl-NL" sz="2400" dirty="0" smtClean="0"/>
          </a:p>
          <a:p>
            <a:pPr marL="18288" indent="0">
              <a:buNone/>
            </a:pPr>
            <a:endParaRPr lang="nl-NL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62" y="228601"/>
            <a:ext cx="8280114" cy="914400"/>
          </a:xfrm>
        </p:spPr>
        <p:txBody>
          <a:bodyPr/>
          <a:lstStyle/>
          <a:p>
            <a:r>
              <a:rPr lang="nl-NL" dirty="0" smtClean="0"/>
              <a:t>Nieuwe tijd (middeleeuwen)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518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62" y="228601"/>
            <a:ext cx="8280114" cy="914400"/>
          </a:xfrm>
        </p:spPr>
        <p:txBody>
          <a:bodyPr/>
          <a:lstStyle/>
          <a:p>
            <a:r>
              <a:rPr lang="nl-NL" dirty="0" smtClean="0"/>
              <a:t>BENEDICTUS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95862" y="-242247"/>
            <a:ext cx="8111868" cy="5128145"/>
          </a:xfrm>
        </p:spPr>
        <p:txBody>
          <a:bodyPr/>
          <a:lstStyle/>
          <a:p>
            <a:r>
              <a:rPr lang="nl-NL" dirty="0" smtClean="0"/>
              <a:t>Stichtte orde in de kloosters door regels op te stellen hoe monniken moesten leven</a:t>
            </a:r>
          </a:p>
          <a:p>
            <a:r>
              <a:rPr lang="nl-NL" dirty="0" smtClean="0"/>
              <a:t>Hierna kwamen nog vele anderen die nieuwe ordes stichtten:</a:t>
            </a:r>
          </a:p>
          <a:p>
            <a:pPr lvl="1"/>
            <a:r>
              <a:rPr lang="nl-NL" dirty="0" smtClean="0"/>
              <a:t>ordes die zich afsloten en voornamelijk filosofeerden en baden, </a:t>
            </a:r>
          </a:p>
          <a:p>
            <a:pPr lvl="1"/>
            <a:r>
              <a:rPr lang="nl-NL" dirty="0" smtClean="0"/>
              <a:t>ordes die zich bezig hielden met onderwijs en zorg aan zieken</a:t>
            </a:r>
            <a:endParaRPr lang="nl-NL" dirty="0"/>
          </a:p>
        </p:txBody>
      </p:sp>
      <p:pic>
        <p:nvPicPr>
          <p:cNvPr id="3074" name="Picture 2" descr="http://www.monasteria.org/images/user/hbenedict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81" y="3575713"/>
            <a:ext cx="2510120" cy="306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780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5862" y="1247057"/>
            <a:ext cx="8280114" cy="530165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De eerste Nederlandse kloosters ontstaan zo rond 700 na Chr. </a:t>
            </a:r>
          </a:p>
          <a:p>
            <a:r>
              <a:rPr lang="nl-NL" sz="2400" dirty="0" smtClean="0"/>
              <a:t>Deze stonden in Utrecht, Maastricht en Susteren</a:t>
            </a:r>
          </a:p>
          <a:p>
            <a:r>
              <a:rPr lang="nl-NL" sz="2400" dirty="0" smtClean="0"/>
              <a:t>Ze werden door de Frankische koningen beschermd</a:t>
            </a:r>
          </a:p>
          <a:p>
            <a:r>
              <a:rPr lang="nl-NL" sz="2400" dirty="0" smtClean="0"/>
              <a:t>In het klooster liet je alle aardse bezittingen (geld, kleren, e.d.) en genoegens (niet trouwen bijvoorbeeld) achter</a:t>
            </a:r>
          </a:p>
          <a:p>
            <a:r>
              <a:rPr lang="nl-NL" sz="2400" dirty="0" smtClean="0"/>
              <a:t>Het doel was om jezelf zoveel mogelijk op God te richten</a:t>
            </a:r>
          </a:p>
          <a:p>
            <a:r>
              <a:rPr lang="nl-NL" sz="2400" dirty="0" smtClean="0"/>
              <a:t>Niet iedereen ging vrijwillig het klooster in (kinderen bijvoorbeeld als ouders hen niet konden voeden of als een soort offer voor voorspoed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62" y="228601"/>
            <a:ext cx="8280114" cy="914400"/>
          </a:xfrm>
        </p:spPr>
        <p:txBody>
          <a:bodyPr/>
          <a:lstStyle/>
          <a:p>
            <a:r>
              <a:rPr lang="nl-NL" dirty="0" smtClean="0"/>
              <a:t>KLOOSTERS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419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5862" y="1247057"/>
            <a:ext cx="8280114" cy="530165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Ze baden tot God</a:t>
            </a:r>
          </a:p>
          <a:p>
            <a:r>
              <a:rPr lang="nl-NL" sz="2400" dirty="0" smtClean="0"/>
              <a:t>Ze werkten hard in de kloostertuinen, in de keuken of in de </a:t>
            </a:r>
            <a:r>
              <a:rPr lang="nl-NL" sz="2400" dirty="0" smtClean="0"/>
              <a:t>bibliotheek</a:t>
            </a:r>
          </a:p>
          <a:p>
            <a:r>
              <a:rPr lang="nl-NL" sz="2400" dirty="0" smtClean="0"/>
              <a:t>In de bibliotheek stonden vooral boeken in het Latijn (de taal van de Romeinen)</a:t>
            </a:r>
          </a:p>
          <a:p>
            <a:r>
              <a:rPr lang="nl-NL" sz="2400" dirty="0" smtClean="0"/>
              <a:t>Monniken schreven </a:t>
            </a:r>
            <a:r>
              <a:rPr lang="nl-NL" sz="2400" dirty="0" smtClean="0"/>
              <a:t>deze boeken over om zo de kennis verder te verspreiden</a:t>
            </a:r>
          </a:p>
          <a:p>
            <a:pPr marL="18288" indent="0">
              <a:buNone/>
            </a:pPr>
            <a:endParaRPr lang="nl-NL" sz="2400" dirty="0" smtClean="0"/>
          </a:p>
          <a:p>
            <a:endParaRPr lang="nl-NL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62" y="228601"/>
            <a:ext cx="8280114" cy="914400"/>
          </a:xfrm>
        </p:spPr>
        <p:txBody>
          <a:bodyPr/>
          <a:lstStyle/>
          <a:p>
            <a:r>
              <a:rPr lang="nl-NL" dirty="0" smtClean="0"/>
              <a:t>MONNIKEN EN NONNEN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995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amentee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Fundamenteel.thmx</Template>
  <TotalTime>397</TotalTime>
  <Words>460</Words>
  <Application>Microsoft Office PowerPoint</Application>
  <PresentationFormat>Diavoorstelling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Palatino Linotype</vt:lpstr>
      <vt:lpstr>Wingdings</vt:lpstr>
      <vt:lpstr>Fundamenteel</vt:lpstr>
      <vt:lpstr>THEMA 3 – LES 1</vt:lpstr>
      <vt:lpstr>DOELEN </vt:lpstr>
      <vt:lpstr>EINDE ROMIJNSE RIJK</vt:lpstr>
      <vt:lpstr>ROMEINSE RIJK</vt:lpstr>
      <vt:lpstr>Volksverhuizing</vt:lpstr>
      <vt:lpstr>Nieuwe tijd (middeleeuwen)</vt:lpstr>
      <vt:lpstr>BENEDICTUS</vt:lpstr>
      <vt:lpstr>KLOOSTERS</vt:lpstr>
      <vt:lpstr>MONNIKEN EN NONNEN</vt:lpstr>
      <vt:lpstr>MACHT IN DE KERK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3 – LES 1</dc:title>
  <dc:creator>Patrick van Dis</dc:creator>
  <cp:lastModifiedBy>P. van Dis</cp:lastModifiedBy>
  <cp:revision>18</cp:revision>
  <dcterms:created xsi:type="dcterms:W3CDTF">2015-02-05T17:20:47Z</dcterms:created>
  <dcterms:modified xsi:type="dcterms:W3CDTF">2017-12-19T06:59:57Z</dcterms:modified>
</cp:coreProperties>
</file>